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1c559f6e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01c559f6e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1b6a1661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1b6a1661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1c559f6e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01c559f6e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1b6a1661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01b6a1661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1b6a1661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1b6a1661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2074dea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02074dea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2074dea5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2074dea5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2074dea5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02074dea5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f8764f03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f8764f03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1b6a166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1b6a166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1b6a1661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1b6a1661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1b6a1661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1b6a1661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1b6a1661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1b6a1661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1b6a1661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1b6a1661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1c559f6e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01c559f6e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github.com/bettdouglas/openstreetmap_shortest_path_osmnx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twitter.com/bettdoug/" TargetMode="External"/><Relationship Id="rId4" Type="http://schemas.openxmlformats.org/officeDocument/2006/relationships/hyperlink" Target="https://www.linkedin.com/in/douglas-bett-842a64b1/" TargetMode="External"/><Relationship Id="rId5" Type="http://schemas.openxmlformats.org/officeDocument/2006/relationships/hyperlink" Target="https://github.com/bettdouglas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hyperlink" Target="https://networkx.org/documentation/stable//auto_examples/geospatial/plot_osmnx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osmnx with OpenStreetMap to create a shortest path API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guide by Douglas Bett</a:t>
            </a:r>
            <a:endParaRPr b="1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idx="4294967295" type="title"/>
          </p:nvPr>
        </p:nvSpPr>
        <p:spPr>
          <a:xfrm>
            <a:off x="543025" y="458600"/>
            <a:ext cx="73389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Graph from a bounding box</a:t>
            </a:r>
            <a:endParaRPr sz="2100"/>
          </a:p>
        </p:txBody>
      </p:sp>
      <p:sp>
        <p:nvSpPr>
          <p:cNvPr id="131" name="Google Shape;131;p22"/>
          <p:cNvSpPr txBox="1"/>
          <p:nvPr>
            <p:ph idx="4294967295" type="title"/>
          </p:nvPr>
        </p:nvSpPr>
        <p:spPr>
          <a:xfrm>
            <a:off x="4252450" y="1154150"/>
            <a:ext cx="3339600" cy="30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12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Create a graph from OSM within some bounding box.</a:t>
            </a:r>
            <a:endParaRPr b="0" sz="1100">
              <a:solidFill>
                <a:srgbClr val="404040"/>
              </a:solidFill>
              <a:highlight>
                <a:srgbClr val="FCFCFC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75" y="1226600"/>
            <a:ext cx="3061182" cy="361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idx="4294967295" type="title"/>
          </p:nvPr>
        </p:nvSpPr>
        <p:spPr>
          <a:xfrm>
            <a:off x="543025" y="458600"/>
            <a:ext cx="73389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How to get the shortest path(s).</a:t>
            </a:r>
            <a:endParaRPr sz="2100"/>
          </a:p>
        </p:txBody>
      </p:sp>
      <p:sp>
        <p:nvSpPr>
          <p:cNvPr id="138" name="Google Shape;138;p23"/>
          <p:cNvSpPr txBox="1"/>
          <p:nvPr/>
        </p:nvSpPr>
        <p:spPr>
          <a:xfrm>
            <a:off x="543025" y="1226600"/>
            <a:ext cx="76065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Having downloaded our graph, we can now calculate the shortest paths.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Given two coordinates (coord1, coord2), to find the shortest path between the two coordinates, we need to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Lato"/>
              <a:buAutoNum type="arabicPeriod"/>
            </a:pP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ind the nearest node to each of the coordinates.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AutoNum type="arabicPeriod"/>
            </a:pP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Query the graph using </a:t>
            </a:r>
            <a:r>
              <a:rPr lang="en" sz="1100">
                <a:solidFill>
                  <a:srgbClr val="4EC9B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ox</a:t>
            </a:r>
            <a:r>
              <a:rPr lang="en" sz="11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shortest_path</a:t>
            </a:r>
            <a:r>
              <a:rPr lang="en" sz="11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function or </a:t>
            </a:r>
            <a:r>
              <a:rPr lang="en" sz="1100">
                <a:solidFill>
                  <a:srgbClr val="4EC9B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ox</a:t>
            </a:r>
            <a:r>
              <a:rPr lang="en" sz="110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k_shortest_paths</a:t>
            </a: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function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AutoNum type="arabicPeriod"/>
            </a:pP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first returns a series of nodes and the latter returns a list of series of nodes.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AutoNum type="arabicPeriod"/>
            </a:pP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Convert the nodes to (x,y) coordinates which now consists of a path/road.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idx="4294967295" type="title"/>
          </p:nvPr>
        </p:nvSpPr>
        <p:spPr>
          <a:xfrm>
            <a:off x="550275" y="139850"/>
            <a:ext cx="73389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 </a:t>
            </a:r>
            <a:r>
              <a:rPr lang="en" sz="2700">
                <a:solidFill>
                  <a:schemeClr val="lt2"/>
                </a:solidFill>
              </a:rPr>
              <a:t>Graph Example </a:t>
            </a:r>
            <a:endParaRPr sz="2100"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150" y="742900"/>
            <a:ext cx="4225700" cy="421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5269125" y="4319975"/>
            <a:ext cx="439800" cy="376800"/>
          </a:xfrm>
          <a:prstGeom prst="mathMultiply">
            <a:avLst>
              <a:gd fmla="val 23520" name="adj1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4"/>
          <p:cNvSpPr/>
          <p:nvPr/>
        </p:nvSpPr>
        <p:spPr>
          <a:xfrm>
            <a:off x="4327800" y="2698975"/>
            <a:ext cx="244200" cy="300000"/>
          </a:xfrm>
          <a:prstGeom prst="smileyFace">
            <a:avLst>
              <a:gd fmla="val 4653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idx="4294967295" type="title"/>
          </p:nvPr>
        </p:nvSpPr>
        <p:spPr>
          <a:xfrm>
            <a:off x="543025" y="147100"/>
            <a:ext cx="73389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Shortest Path function</a:t>
            </a:r>
            <a:endParaRPr sz="2100"/>
          </a:p>
        </p:txBody>
      </p:sp>
      <p:sp>
        <p:nvSpPr>
          <p:cNvPr id="152" name="Google Shape;152;p25"/>
          <p:cNvSpPr txBox="1"/>
          <p:nvPr/>
        </p:nvSpPr>
        <p:spPr>
          <a:xfrm>
            <a:off x="579825" y="3701875"/>
            <a:ext cx="772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This function will take the origin and destination coordinates, the graph we downloaded and use osmnx, then returns a list of LatLng which is just a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class containing lon and lat.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825" y="1067500"/>
            <a:ext cx="5991257" cy="248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702700" y="4346625"/>
            <a:ext cx="765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 nodes_to_linestring function iterates over the graph’s nodes extracting the x,y values giving us access to coordinates.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idx="4294967295" type="title"/>
          </p:nvPr>
        </p:nvSpPr>
        <p:spPr>
          <a:xfrm>
            <a:off x="550275" y="335450"/>
            <a:ext cx="73389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Shortest K routes function</a:t>
            </a:r>
            <a:endParaRPr sz="2100"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275" y="1226875"/>
            <a:ext cx="8294077" cy="20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/>
          <p:nvPr/>
        </p:nvSpPr>
        <p:spPr>
          <a:xfrm>
            <a:off x="579550" y="3513525"/>
            <a:ext cx="826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Similar to shortest_path but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returns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a list of nodes which we iterate over returning a list of k number of shortest routes.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idx="4294967295" type="title"/>
          </p:nvPr>
        </p:nvSpPr>
        <p:spPr>
          <a:xfrm>
            <a:off x="494200" y="393275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Code on Github</a:t>
            </a:r>
            <a:endParaRPr sz="2400"/>
          </a:p>
        </p:txBody>
      </p:sp>
      <p:sp>
        <p:nvSpPr>
          <p:cNvPr id="167" name="Google Shape;167;p27"/>
          <p:cNvSpPr txBox="1"/>
          <p:nvPr>
            <p:ph idx="4294967295" type="title"/>
          </p:nvPr>
        </p:nvSpPr>
        <p:spPr>
          <a:xfrm>
            <a:off x="542725" y="1272200"/>
            <a:ext cx="7900500" cy="34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latin typeface="Lato"/>
                <a:ea typeface="Lato"/>
                <a:cs typeface="Lato"/>
                <a:sym typeface="Lato"/>
              </a:rPr>
              <a:t>The code for all this is available in the repository: </a:t>
            </a:r>
            <a:r>
              <a:rPr b="0" lang="en" sz="15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https://github.com/bettdouglas/openstreetmap_shortest_path_osmnx/</a:t>
            </a:r>
            <a:endParaRPr b="0" sz="1500"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Lato"/>
              <a:buChar char="●"/>
            </a:pPr>
            <a:r>
              <a:rPr b="0" lang="en" sz="1500">
                <a:latin typeface="Lato"/>
                <a:ea typeface="Lato"/>
                <a:cs typeface="Lato"/>
                <a:sym typeface="Lato"/>
              </a:rPr>
              <a:t>Fork it.</a:t>
            </a:r>
            <a:endParaRPr b="0" sz="1500"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Lato"/>
              <a:buChar char="●"/>
            </a:pPr>
            <a:r>
              <a:rPr b="0" lang="en" sz="1500">
                <a:latin typeface="Lato"/>
                <a:ea typeface="Lato"/>
                <a:cs typeface="Lato"/>
                <a:sym typeface="Lato"/>
              </a:rPr>
              <a:t>Play with it.</a:t>
            </a:r>
            <a:endParaRPr b="0" sz="1500"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Lato"/>
              <a:buChar char="●"/>
            </a:pPr>
            <a:r>
              <a:rPr b="0" lang="en" sz="1500">
                <a:latin typeface="Lato"/>
                <a:ea typeface="Lato"/>
                <a:cs typeface="Lato"/>
                <a:sym typeface="Lato"/>
              </a:rPr>
              <a:t>Create something awesome with it. </a:t>
            </a:r>
            <a:endParaRPr b="0" sz="1500"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Lato"/>
              <a:buChar char="●"/>
            </a:pPr>
            <a:r>
              <a:rPr b="0" lang="en" sz="1500">
                <a:latin typeface="Lato"/>
                <a:ea typeface="Lato"/>
                <a:cs typeface="Lato"/>
                <a:sym typeface="Lato"/>
              </a:rPr>
              <a:t>Open an issue.</a:t>
            </a:r>
            <a:endParaRPr b="0" sz="1500"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Lato"/>
              <a:buChar char="●"/>
            </a:pPr>
            <a:r>
              <a:rPr b="0" lang="en" sz="1500">
                <a:latin typeface="Lato"/>
                <a:ea typeface="Lato"/>
                <a:cs typeface="Lato"/>
                <a:sym typeface="Lato"/>
              </a:rPr>
              <a:t>Star it. </a:t>
            </a:r>
            <a:endParaRPr b="0" sz="1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idx="4294967295" type="title"/>
          </p:nvPr>
        </p:nvSpPr>
        <p:spPr>
          <a:xfrm>
            <a:off x="494200" y="240775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About Me</a:t>
            </a:r>
            <a:endParaRPr sz="2400"/>
          </a:p>
        </p:txBody>
      </p:sp>
      <p:sp>
        <p:nvSpPr>
          <p:cNvPr id="173" name="Google Shape;173;p28"/>
          <p:cNvSpPr txBox="1"/>
          <p:nvPr>
            <p:ph idx="4294967295" type="title"/>
          </p:nvPr>
        </p:nvSpPr>
        <p:spPr>
          <a:xfrm>
            <a:off x="542725" y="1008775"/>
            <a:ext cx="7900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latin typeface="Lato"/>
                <a:ea typeface="Lato"/>
                <a:cs typeface="Lato"/>
                <a:sym typeface="Lato"/>
              </a:rPr>
              <a:t>I’m a mobile developer at Crop Nutrition Laboratories. I build mobile applications but love to play around with geospatial things.  </a:t>
            </a:r>
            <a:endParaRPr b="0" sz="1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500">
                <a:latin typeface="Lato"/>
                <a:ea typeface="Lato"/>
                <a:cs typeface="Lato"/>
                <a:sym typeface="Lato"/>
              </a:rPr>
              <a:t>Let’s Connect via Social Media:</a:t>
            </a:r>
            <a:endParaRPr b="0" sz="1500"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Lato"/>
              <a:buChar char="●"/>
            </a:pPr>
            <a:r>
              <a:rPr b="0" lang="en" sz="1500">
                <a:latin typeface="Lato"/>
                <a:ea typeface="Lato"/>
                <a:cs typeface="Lato"/>
                <a:sym typeface="Lato"/>
              </a:rPr>
              <a:t>Twitter -&gt; </a:t>
            </a:r>
            <a:r>
              <a:rPr b="0" lang="en" sz="15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https://twitter.com/bettdoug/</a:t>
            </a:r>
            <a:r>
              <a:rPr lang="en"/>
              <a:t> </a:t>
            </a:r>
            <a:endParaRPr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Lato"/>
              <a:buChar char="●"/>
            </a:pPr>
            <a:r>
              <a:rPr b="0" lang="en" sz="1500">
                <a:latin typeface="Lato"/>
                <a:ea typeface="Lato"/>
                <a:cs typeface="Lato"/>
                <a:sym typeface="Lato"/>
              </a:rPr>
              <a:t>LinkedIn -&gt; </a:t>
            </a:r>
            <a:r>
              <a:rPr b="0" lang="en" sz="15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https://www.linkedin.com/in/douglas-bett-842a64b1/</a:t>
            </a:r>
            <a:endParaRPr b="0" sz="1500"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Lato"/>
              <a:buChar char="●"/>
            </a:pPr>
            <a:r>
              <a:rPr b="0" lang="en" sz="1500">
                <a:latin typeface="Lato"/>
                <a:ea typeface="Lato"/>
                <a:cs typeface="Lato"/>
                <a:sym typeface="Lato"/>
              </a:rPr>
              <a:t>GitHub -&gt; </a:t>
            </a:r>
            <a:r>
              <a:rPr b="0" lang="en" sz="15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https://github.com/bettdouglas/</a:t>
            </a:r>
            <a:endParaRPr b="0" sz="1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0" lang="en" sz="1500">
                <a:latin typeface="Lato"/>
                <a:ea typeface="Lato"/>
                <a:cs typeface="Lato"/>
                <a:sym typeface="Lato"/>
              </a:rPr>
              <a:t>PS: I’m open to working on geospatial projects. Let’s connect and see how we can use spatial to solve problems.  </a:t>
            </a:r>
            <a:endParaRPr b="0" sz="1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4294967295" type="title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About</a:t>
            </a:r>
            <a:endParaRPr sz="2400"/>
          </a:p>
        </p:txBody>
      </p:sp>
      <p:sp>
        <p:nvSpPr>
          <p:cNvPr id="79" name="Google Shape;79;p14"/>
          <p:cNvSpPr txBox="1"/>
          <p:nvPr>
            <p:ph idx="4294967295" type="title"/>
          </p:nvPr>
        </p:nvSpPr>
        <p:spPr>
          <a:xfrm>
            <a:off x="535775" y="1480150"/>
            <a:ext cx="51972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This guide and example shows how we can leverage the python package </a:t>
            </a:r>
            <a:r>
              <a:rPr i="1" lang="en" sz="1800">
                <a:latin typeface="Lato"/>
                <a:ea typeface="Lato"/>
                <a:cs typeface="Lato"/>
                <a:sym typeface="Lato"/>
              </a:rPr>
              <a:t>osmnx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 to create a web service that can return the shortest N routes between two points.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We’ll see the various ways of downloading street network data, the various street types we can filter and how to hook the service to an API.  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4294967295" type="title"/>
          </p:nvPr>
        </p:nvSpPr>
        <p:spPr>
          <a:xfrm>
            <a:off x="543025" y="458600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 What is osmnx</a:t>
            </a:r>
            <a:endParaRPr sz="2400"/>
          </a:p>
        </p:txBody>
      </p:sp>
      <p:sp>
        <p:nvSpPr>
          <p:cNvPr id="85" name="Google Shape;85;p15"/>
          <p:cNvSpPr txBox="1"/>
          <p:nvPr>
            <p:ph idx="4294967295" type="title"/>
          </p:nvPr>
        </p:nvSpPr>
        <p:spPr>
          <a:xfrm>
            <a:off x="716875" y="1146900"/>
            <a:ext cx="5197200" cy="30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200"/>
              <a:t>A</a:t>
            </a:r>
            <a:r>
              <a:rPr b="0" lang="en" sz="12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 python package that lets you easily download geospatial data from OpenStreetMap and model, project, visualize, and analyze real-world street networks and any other geospatial geometries.</a:t>
            </a:r>
            <a:endParaRPr b="0" sz="1200"/>
          </a:p>
          <a:p>
            <a:pPr indent="-3048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aleway"/>
              <a:buChar char="●"/>
            </a:pPr>
            <a:r>
              <a:rPr b="0" lang="en" sz="1200"/>
              <a:t>Download and model street networks </a:t>
            </a:r>
            <a:endParaRPr b="0"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●"/>
            </a:pPr>
            <a:r>
              <a:rPr b="0" lang="en" sz="1200"/>
              <a:t>Download other spatial datasets in form of GeoDataFrame</a:t>
            </a:r>
            <a:endParaRPr b="0"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●"/>
            </a:pPr>
            <a:r>
              <a:rPr b="0" lang="en" sz="1200"/>
              <a:t>Easily conduct street network analysis with minimal lines of code.</a:t>
            </a:r>
            <a:endParaRPr b="0"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●"/>
            </a:pPr>
            <a:r>
              <a:rPr b="0" lang="en" sz="1200"/>
              <a:t>Simplify and correct network topology. </a:t>
            </a:r>
            <a:endParaRPr b="0"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●"/>
            </a:pPr>
            <a:r>
              <a:rPr b="0" lang="en" sz="1200"/>
              <a:t>Handles geocoding for us using OSM </a:t>
            </a:r>
            <a:r>
              <a:rPr b="0" lang="en" sz="12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Nominatim API.</a:t>
            </a:r>
            <a:endParaRPr b="0" sz="1200">
              <a:solidFill>
                <a:srgbClr val="404040"/>
              </a:solidFill>
              <a:highlight>
                <a:srgbClr val="FCFCFC"/>
              </a:highlight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Lato"/>
              <a:buChar char="●"/>
            </a:pPr>
            <a:r>
              <a:rPr b="0" lang="en" sz="12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Automatically processes network topology from raw OpenStreetMap data such that nodes represent intersections/dead-ends and edges represent the street segments that link them.</a:t>
            </a:r>
            <a:endParaRPr b="0" sz="1200">
              <a:solidFill>
                <a:srgbClr val="404040"/>
              </a:solidFill>
              <a:highlight>
                <a:srgbClr val="FCFCFC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4294967295" type="title"/>
          </p:nvPr>
        </p:nvSpPr>
        <p:spPr>
          <a:xfrm>
            <a:off x="543025" y="458600"/>
            <a:ext cx="73389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 </a:t>
            </a:r>
            <a:r>
              <a:rPr lang="en" sz="2700">
                <a:solidFill>
                  <a:schemeClr val="lt2"/>
                </a:solidFill>
              </a:rPr>
              <a:t>Problem - How to Find the Shortest Route </a:t>
            </a:r>
            <a:endParaRPr sz="2100"/>
          </a:p>
        </p:txBody>
      </p:sp>
      <p:sp>
        <p:nvSpPr>
          <p:cNvPr id="91" name="Google Shape;91;p16"/>
          <p:cNvSpPr txBox="1"/>
          <p:nvPr>
            <p:ph idx="4294967295" type="title"/>
          </p:nvPr>
        </p:nvSpPr>
        <p:spPr>
          <a:xfrm>
            <a:off x="586475" y="1154150"/>
            <a:ext cx="7005600" cy="30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Graph networks are one of the best ways to find the shortest routes. 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Implementing this using OSM data needs knowledge of how graph networks work, creating them, populating them, fixing topology problems and many more. 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Osmnx solves this problem by preparing the data from OSM for some Area Of Interest, creates a network graph for us and provides high level functions we can use to query graphs and the data associated with it. </a:t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idx="4294967295" type="title"/>
          </p:nvPr>
        </p:nvSpPr>
        <p:spPr>
          <a:xfrm>
            <a:off x="550275" y="139850"/>
            <a:ext cx="73389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 </a:t>
            </a:r>
            <a:r>
              <a:rPr lang="en" sz="2700">
                <a:solidFill>
                  <a:schemeClr val="lt2"/>
                </a:solidFill>
              </a:rPr>
              <a:t>Graph Example</a:t>
            </a:r>
            <a:r>
              <a:rPr lang="en" sz="2700">
                <a:solidFill>
                  <a:schemeClr val="lt2"/>
                </a:solidFill>
              </a:rPr>
              <a:t> </a:t>
            </a:r>
            <a:endParaRPr sz="2100"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625" y="715000"/>
            <a:ext cx="3725450" cy="37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4817500" y="738925"/>
            <a:ext cx="35424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 graph consists of nodes(points connecting two edges) and edges(path connected by two nodes)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Image source: </a:t>
            </a: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https://networkx.org/documentation/stable//auto_examples/geospatial/plot_osmnx.html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Osmnx uses the networkx package to handle road network graphs.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idx="4294967295" type="title"/>
          </p:nvPr>
        </p:nvSpPr>
        <p:spPr>
          <a:xfrm>
            <a:off x="543025" y="255775"/>
            <a:ext cx="73389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Getting network graphs from OSM</a:t>
            </a:r>
            <a:endParaRPr sz="2100"/>
          </a:p>
        </p:txBody>
      </p:sp>
      <p:sp>
        <p:nvSpPr>
          <p:cNvPr id="104" name="Google Shape;104;p18"/>
          <p:cNvSpPr txBox="1"/>
          <p:nvPr>
            <p:ph idx="4294967295" type="title"/>
          </p:nvPr>
        </p:nvSpPr>
        <p:spPr>
          <a:xfrm>
            <a:off x="586475" y="1154150"/>
            <a:ext cx="7005600" cy="30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Search by place name.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Graph from coordinate (lat,lng) plus distance.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Graph from polygon.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Graph from some bounding box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idx="4294967295" type="title"/>
          </p:nvPr>
        </p:nvSpPr>
        <p:spPr>
          <a:xfrm>
            <a:off x="543025" y="458600"/>
            <a:ext cx="73389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Graph from place</a:t>
            </a:r>
            <a:endParaRPr sz="2100"/>
          </a:p>
        </p:txBody>
      </p:sp>
      <p:sp>
        <p:nvSpPr>
          <p:cNvPr id="110" name="Google Shape;110;p19"/>
          <p:cNvSpPr txBox="1"/>
          <p:nvPr>
            <p:ph idx="4294967295" type="title"/>
          </p:nvPr>
        </p:nvSpPr>
        <p:spPr>
          <a:xfrm>
            <a:off x="4252450" y="1154150"/>
            <a:ext cx="3339600" cy="30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Takes an query as string. The query is used to geocode and use as the central point around which to construct the graph.</a:t>
            </a:r>
            <a:endParaRPr b="0" sz="1100">
              <a:solidFill>
                <a:srgbClr val="404040"/>
              </a:solidFill>
              <a:highlight>
                <a:srgbClr val="FCFCFC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0" lang="en" sz="12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The query must be geocodable and OSM must have polygon boundaries for the geocode result. If OSM does not have a polygon for this place, you can instead get its street network using the graph_from_address function, which geocodes the place name to a point and gets the network within some distance of that point.</a:t>
            </a:r>
            <a:endParaRPr b="0" sz="1100">
              <a:solidFill>
                <a:srgbClr val="404040"/>
              </a:solidFill>
              <a:highlight>
                <a:srgbClr val="FCFCFC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525" y="1226600"/>
            <a:ext cx="3434362" cy="36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idx="4294967295" type="title"/>
          </p:nvPr>
        </p:nvSpPr>
        <p:spPr>
          <a:xfrm>
            <a:off x="543025" y="458600"/>
            <a:ext cx="73389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Graph from coordinate plus distance</a:t>
            </a:r>
            <a:endParaRPr sz="2100"/>
          </a:p>
        </p:txBody>
      </p:sp>
      <p:sp>
        <p:nvSpPr>
          <p:cNvPr id="117" name="Google Shape;117;p20"/>
          <p:cNvSpPr txBox="1"/>
          <p:nvPr>
            <p:ph idx="4294967295" type="title"/>
          </p:nvPr>
        </p:nvSpPr>
        <p:spPr>
          <a:xfrm>
            <a:off x="4252450" y="1154150"/>
            <a:ext cx="3339600" cy="30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11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Takes a tuple of (lat,lng) as center point and distance which filters for nodes within this distance. </a:t>
            </a:r>
            <a:endParaRPr b="0" sz="1100">
              <a:solidFill>
                <a:srgbClr val="404040"/>
              </a:solidFill>
              <a:highlight>
                <a:srgbClr val="FCFCFC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125" y="1226600"/>
            <a:ext cx="3565122" cy="36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4294967295" type="title"/>
          </p:nvPr>
        </p:nvSpPr>
        <p:spPr>
          <a:xfrm>
            <a:off x="543025" y="458600"/>
            <a:ext cx="73389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Graph from polygon</a:t>
            </a:r>
            <a:endParaRPr sz="2100"/>
          </a:p>
        </p:txBody>
      </p:sp>
      <p:sp>
        <p:nvSpPr>
          <p:cNvPr id="124" name="Google Shape;124;p21"/>
          <p:cNvSpPr txBox="1"/>
          <p:nvPr>
            <p:ph idx="4294967295" type="title"/>
          </p:nvPr>
        </p:nvSpPr>
        <p:spPr>
          <a:xfrm>
            <a:off x="4252450" y="1154150"/>
            <a:ext cx="3339600" cy="30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11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Takes a shapely Polygon and returns the graph containing nodes within the polygon.</a:t>
            </a:r>
            <a:endParaRPr b="0" sz="1100">
              <a:solidFill>
                <a:srgbClr val="404040"/>
              </a:solidFill>
              <a:highlight>
                <a:srgbClr val="FCFCFC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50" y="1226600"/>
            <a:ext cx="3296690" cy="361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