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slideLayouts/slideLayout16.xml" ContentType="application/vnd.openxmlformats-officedocument.presentationml.slideLayout+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Layouts/slideLayout18.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p:notesSz cx="9144000" cy="51435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esProps" Target="presProps.xml" /><Relationship Id="rId19" Type="http://schemas.openxmlformats.org/officeDocument/2006/relationships/tableStyles" Target="tableStyles.xml" /><Relationship Id="rId20"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2" name="Header Placeholder 1" hidden="0"/>
          <p:cNvSpPr>
            <a:spLocks noGrp="1"/>
          </p:cNvSpPr>
          <p:nvPr isPhoto="0" userDrawn="0">
            <p:ph type="hdr" sz="quarter" hasCustomPrompt="0"/>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hidden="0"/>
          <p:cNvSpPr>
            <a:spLocks noGrp="1"/>
          </p:cNvSpPr>
          <p:nvPr isPhoto="0" userDrawn="0">
            <p:ph type="dt" idx="2" hasCustomPrompt="0"/>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hidden="0"/>
          <p:cNvSpPr>
            <a:spLocks noGrp="1"/>
          </p:cNvSpPr>
          <p:nvPr isPhoto="0" userDrawn="0">
            <p:ph type="dt" idx="3" hasCustomPrompt="0"/>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hidden="0"/>
          <p:cNvSpPr>
            <a:spLocks noGrp="1"/>
          </p:cNvSpPr>
          <p:nvPr isPhoto="0" userDrawn="0">
            <p:ph type="body" sz="quarter" idx="1" hasCustomPrompt="0"/>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hidden="0"/>
          <p:cNvSpPr>
            <a:spLocks noGrp="1"/>
          </p:cNvSpPr>
          <p:nvPr isPhoto="0" userDrawn="0">
            <p:ph type="ftr" sz="quarter" idx="4" hasCustomPrompt="0"/>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hidden="0"/>
          <p:cNvSpPr>
            <a:spLocks noGrp="1"/>
          </p:cNvSpPr>
          <p:nvPr isPhoto="0" userDrawn="0">
            <p:ph type="sldNum" sz="quarter" idx="10" hasCustomPrompt="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accent1="accent1" accent2="accent2" accent3="accent3" accent4="accent4" accent5="accent5" accent6="accent6" bg1="lt1" bg2="lt2" folHlink="folHlink" hlink="hlink" tx1="dk1" tx2="dk2"/>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1952061516" name="Slide Image Placeholder 1" hidden="0"/>
          <p:cNvSpPr>
            <a:spLocks noChangeAspect="1" noGrp="1" noRot="1"/>
          </p:cNvSpPr>
          <p:nvPr isPhoto="0" userDrawn="0">
            <p:ph type="sldImg" hasCustomPrompt="0"/>
          </p:nvPr>
        </p:nvSpPr>
        <p:spPr bwMode="auto"/>
      </p:sp>
      <p:sp>
        <p:nvSpPr>
          <p:cNvPr id="1336729786" name="Notes Placeholder 2" hidden="0"/>
          <p:cNvSpPr>
            <a:spLocks noGrp="1"/>
          </p:cNvSpPr>
          <p:nvPr isPhoto="0" userDrawn="0">
            <p:ph type="body" idx="1" hasCustomPrompt="0"/>
          </p:nvPr>
        </p:nvSpPr>
        <p:spPr bwMode="auto"/>
        <p:txBody>
          <a:bodyPr/>
          <a:lstStyle/>
          <a:p>
            <a:pPr marL="217793" indent="-217793">
              <a:buFont typeface="Arial"/>
              <a:buChar char="–"/>
              <a:defRPr/>
            </a:pPr>
            <a:r>
              <a:rPr/>
              <a:t>Concrètement : nous accompagnons l’identification, la production, l’expérimentation de ressources ouvertes et mutualisées en animant l’écosystème de la mobilité (et plus largement) et en constituant des communautés d’intérêt avec des acteurs faisant face à des défis partagés </a:t>
            </a:r>
            <a:br>
              <a:rPr/>
            </a:br>
            <a:br>
              <a:rPr/>
            </a:br>
            <a:r>
              <a:rPr/>
              <a:t>Elle réunit ainsi tous les acteurs et actrices volontaires de l’écosystème souhaitant mettre en commun ses connaissances ou son activité.</a:t>
            </a:r>
            <a:endParaRPr/>
          </a:p>
        </p:txBody>
      </p:sp>
      <p:sp>
        <p:nvSpPr>
          <p:cNvPr id="1649874015"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1080217925" name="Slide Image Placeholder 1" hidden="0"/>
          <p:cNvSpPr>
            <a:spLocks noChangeAspect="1" noGrp="1" noRot="1"/>
          </p:cNvSpPr>
          <p:nvPr isPhoto="0" userDrawn="0">
            <p:ph type="sldImg" hasCustomPrompt="0"/>
          </p:nvPr>
        </p:nvSpPr>
        <p:spPr bwMode="auto"/>
      </p:sp>
      <p:sp>
        <p:nvSpPr>
          <p:cNvPr id="2095341202" name="Notes Placeholder 2" hidden="0"/>
          <p:cNvSpPr>
            <a:spLocks noGrp="1"/>
          </p:cNvSpPr>
          <p:nvPr isPhoto="0" userDrawn="0">
            <p:ph type="body" idx="1" hasCustomPrompt="0"/>
          </p:nvPr>
        </p:nvSpPr>
        <p:spPr bwMode="auto"/>
        <p:txBody>
          <a:bodyPr/>
          <a:lstStyle/>
          <a:p>
            <a:pPr>
              <a:defRPr/>
            </a:pPr>
            <a:r>
              <a:rPr/>
              <a:t>Objectif de l’</a:t>
            </a:r>
            <a:r>
              <a:rPr sz="1150" b="0" i="0" u="none">
                <a:solidFill>
                  <a:srgbClr val="000000"/>
                </a:solidFill>
                <a:latin typeface="Arial"/>
                <a:ea typeface="Arial"/>
                <a:cs typeface="Arial"/>
              </a:rPr>
              <a:t>inventaire des initiatives de production de données </a:t>
            </a:r>
            <a:r>
              <a:rPr sz="1150" b="0" i="0" u="none">
                <a:solidFill>
                  <a:srgbClr val="000000"/>
                </a:solidFill>
                <a:latin typeface="Arial"/>
                <a:ea typeface="Arial"/>
                <a:cs typeface="Arial"/>
              </a:rPr>
              <a:t>GTFS sur le continent africain </a:t>
            </a:r>
            <a:r>
              <a:rPr sz="1150" b="0" i="0" u="none">
                <a:solidFill>
                  <a:srgbClr val="000000"/>
                </a:solidFill>
                <a:latin typeface="Arial"/>
                <a:ea typeface="Arial"/>
                <a:cs typeface="Arial"/>
              </a:rPr>
              <a:t>(avec </a:t>
            </a:r>
            <a:r>
              <a:rPr sz="1150" b="0" i="0" u="none">
                <a:solidFill>
                  <a:srgbClr val="000000"/>
                </a:solidFill>
                <a:latin typeface="Arial"/>
                <a:ea typeface="Arial"/>
                <a:cs typeface="Arial"/>
              </a:rPr>
              <a:t>Mobility</a:t>
            </a:r>
            <a:r>
              <a:rPr sz="1150" b="0" i="0" u="none">
                <a:solidFill>
                  <a:srgbClr val="000000"/>
                </a:solidFill>
                <a:latin typeface="Arial"/>
                <a:ea typeface="Arial"/>
                <a:cs typeface="Arial"/>
              </a:rPr>
              <a:t>Data)</a:t>
            </a:r>
            <a:r>
              <a:rPr sz="1150" b="0" i="0" u="none">
                <a:solidFill>
                  <a:srgbClr val="000000"/>
                </a:solidFill>
                <a:latin typeface="Arial"/>
                <a:ea typeface="Arial"/>
                <a:cs typeface="Arial"/>
              </a:rPr>
              <a:t> - compléter le panorama et aller au delà de l’hébergement de données pour comprendre les contextes de production de celles-ci </a:t>
            </a:r>
            <a:br>
              <a:rPr sz="1150" b="0" i="0" u="none">
                <a:solidFill>
                  <a:srgbClr val="000000"/>
                </a:solidFill>
                <a:latin typeface="Arial"/>
                <a:ea typeface="Arial"/>
                <a:cs typeface="Arial"/>
              </a:rPr>
            </a:br>
            <a:r>
              <a:rPr sz="1150" b="0" i="0" u="none">
                <a:solidFill>
                  <a:srgbClr val="000000"/>
                </a:solidFill>
                <a:latin typeface="Arial"/>
                <a:ea typeface="Arial"/>
                <a:cs typeface="Arial"/>
              </a:rPr>
              <a:t>&gt;  Comprendre les dynamiques partenariales dans les </a:t>
            </a:r>
            <a:r>
              <a:rPr sz="1150" b="0" i="0" u="none">
                <a:solidFill>
                  <a:srgbClr val="000000"/>
                </a:solidFill>
                <a:latin typeface="Arial"/>
                <a:ea typeface="Arial"/>
                <a:cs typeface="Arial"/>
              </a:rPr>
              <a:t>projets de production de données GTFS, pour disposer </a:t>
            </a:r>
            <a:r>
              <a:rPr sz="1150" b="0" i="0" u="none">
                <a:solidFill>
                  <a:srgbClr val="000000"/>
                </a:solidFill>
                <a:latin typeface="Arial"/>
                <a:ea typeface="Arial"/>
                <a:cs typeface="Arial"/>
              </a:rPr>
              <a:t>d’une première cartographie des acteurs investis dans </a:t>
            </a:r>
            <a:r>
              <a:rPr sz="1150" b="0" i="0" u="none">
                <a:solidFill>
                  <a:srgbClr val="000000"/>
                </a:solidFill>
                <a:latin typeface="Arial"/>
                <a:ea typeface="Arial"/>
                <a:cs typeface="Arial"/>
              </a:rPr>
              <a:t>des projets qui articulent open source et mobilités </a:t>
            </a:r>
            <a:r>
              <a:rPr sz="1150" b="0" i="0" u="none">
                <a:solidFill>
                  <a:srgbClr val="000000"/>
                </a:solidFill>
                <a:latin typeface="Arial"/>
                <a:ea typeface="Arial"/>
                <a:cs typeface="Arial"/>
              </a:rPr>
              <a:t>&gt; Comprendre le rôle et l’impact du transport informel </a:t>
            </a:r>
            <a:r>
              <a:rPr sz="1150" b="0" i="0" u="none">
                <a:solidFill>
                  <a:srgbClr val="000000"/>
                </a:solidFill>
                <a:latin typeface="Arial"/>
                <a:ea typeface="Arial"/>
                <a:cs typeface="Arial"/>
              </a:rPr>
              <a:t>dans ces projets </a:t>
            </a:r>
            <a:endParaRPr/>
          </a:p>
        </p:txBody>
      </p:sp>
      <p:sp>
        <p:nvSpPr>
          <p:cNvPr id="1759747573"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 name="Slide Image Placeholder 1" hidden="0"/>
          <p:cNvSpPr>
            <a:spLocks noChangeAspect="1" noGrp="1" noRot="1"/>
          </p:cNvSpPr>
          <p:nvPr isPhoto="0" userDrawn="0">
            <p:ph type="sldImg" hasCustomPrompt="0"/>
          </p:nvPr>
        </p:nvSpPr>
        <p:spPr bwMode="auto"/>
      </p:sp>
      <p:sp>
        <p:nvSpPr>
          <p:cNvPr id="3" name="Notes Placeholder 2" hidden="0"/>
          <p:cNvSpPr>
            <a:spLocks noGrp="1"/>
          </p:cNvSpPr>
          <p:nvPr isPhoto="0" userDrawn="0">
            <p:ph type="body" idx="1" hasCustomPrompt="0"/>
          </p:nvPr>
        </p:nvSpPr>
        <p:spPr bwMode="auto"/>
        <p:txBody>
          <a:bodyPr/>
          <a:lstStyle/>
          <a:p>
            <a:pPr>
              <a:defRPr/>
            </a:pPr>
            <a:r>
              <a:rPr/>
              <a:t>Objectif de l’</a:t>
            </a:r>
            <a:r>
              <a:rPr sz="1150" b="0" i="0" u="none">
                <a:solidFill>
                  <a:srgbClr val="000000"/>
                </a:solidFill>
                <a:latin typeface="Arial"/>
                <a:ea typeface="Arial"/>
                <a:cs typeface="Arial"/>
              </a:rPr>
              <a:t>inventaire des initiatives de production de données </a:t>
            </a:r>
            <a:r>
              <a:rPr sz="1150" b="0" i="0" u="none">
                <a:solidFill>
                  <a:srgbClr val="000000"/>
                </a:solidFill>
                <a:latin typeface="Arial"/>
                <a:ea typeface="Arial"/>
                <a:cs typeface="Arial"/>
              </a:rPr>
              <a:t>GTFS sur le continent africain </a:t>
            </a:r>
            <a:r>
              <a:rPr sz="1150" b="0" i="0" u="none">
                <a:solidFill>
                  <a:srgbClr val="000000"/>
                </a:solidFill>
                <a:latin typeface="Arial"/>
                <a:ea typeface="Arial"/>
                <a:cs typeface="Arial"/>
              </a:rPr>
              <a:t>(avec </a:t>
            </a:r>
            <a:r>
              <a:rPr sz="1150" b="0" i="0" u="none">
                <a:solidFill>
                  <a:srgbClr val="000000"/>
                </a:solidFill>
                <a:latin typeface="Arial"/>
                <a:ea typeface="Arial"/>
                <a:cs typeface="Arial"/>
              </a:rPr>
              <a:t>Mobility</a:t>
            </a:r>
            <a:r>
              <a:rPr sz="1150" b="0" i="0" u="none">
                <a:solidFill>
                  <a:srgbClr val="000000"/>
                </a:solidFill>
                <a:latin typeface="Arial"/>
                <a:ea typeface="Arial"/>
                <a:cs typeface="Arial"/>
              </a:rPr>
              <a:t>Data)</a:t>
            </a:r>
            <a:r>
              <a:rPr sz="1150" b="0" i="0" u="none">
                <a:solidFill>
                  <a:srgbClr val="000000"/>
                </a:solidFill>
                <a:latin typeface="Arial"/>
                <a:ea typeface="Arial"/>
                <a:cs typeface="Arial"/>
              </a:rPr>
              <a:t> - compléter le panorama et aller au delà de l’hébergement de données pour comprendre les contextes de production de celles-ci </a:t>
            </a:r>
            <a:br>
              <a:rPr sz="1150" b="0" i="0" u="none">
                <a:solidFill>
                  <a:srgbClr val="000000"/>
                </a:solidFill>
                <a:latin typeface="Arial"/>
                <a:ea typeface="Arial"/>
                <a:cs typeface="Arial"/>
              </a:rPr>
            </a:br>
            <a:r>
              <a:rPr sz="1150" b="0" i="0" u="none">
                <a:solidFill>
                  <a:srgbClr val="000000"/>
                </a:solidFill>
                <a:latin typeface="Arial"/>
                <a:ea typeface="Arial"/>
                <a:cs typeface="Arial"/>
              </a:rPr>
              <a:t>&gt;  Comprendre les dynamiques partenariales dans les </a:t>
            </a:r>
            <a:r>
              <a:rPr sz="1150" b="0" i="0" u="none">
                <a:solidFill>
                  <a:srgbClr val="000000"/>
                </a:solidFill>
                <a:latin typeface="Arial"/>
                <a:ea typeface="Arial"/>
                <a:cs typeface="Arial"/>
              </a:rPr>
              <a:t>projets de production de données GTFS, pour disposer </a:t>
            </a:r>
            <a:r>
              <a:rPr sz="1150" b="0" i="0" u="none">
                <a:solidFill>
                  <a:srgbClr val="000000"/>
                </a:solidFill>
                <a:latin typeface="Arial"/>
                <a:ea typeface="Arial"/>
                <a:cs typeface="Arial"/>
              </a:rPr>
              <a:t>d’une première cartographie des acteurs investis dans </a:t>
            </a:r>
            <a:r>
              <a:rPr sz="1150" b="0" i="0" u="none">
                <a:solidFill>
                  <a:srgbClr val="000000"/>
                </a:solidFill>
                <a:latin typeface="Arial"/>
                <a:ea typeface="Arial"/>
                <a:cs typeface="Arial"/>
              </a:rPr>
              <a:t>des projets qui articulent open source et mobilités </a:t>
            </a:r>
            <a:r>
              <a:rPr sz="1150" b="0" i="0" u="none">
                <a:solidFill>
                  <a:srgbClr val="000000"/>
                </a:solidFill>
                <a:latin typeface="Arial"/>
                <a:ea typeface="Arial"/>
                <a:cs typeface="Arial"/>
              </a:rPr>
              <a:t>&gt; Comprendre le rôle et l’impact du transport informel </a:t>
            </a:r>
            <a:r>
              <a:rPr sz="1150" b="0" i="0" u="none">
                <a:solidFill>
                  <a:srgbClr val="000000"/>
                </a:solidFill>
                <a:latin typeface="Arial"/>
                <a:ea typeface="Arial"/>
                <a:cs typeface="Arial"/>
              </a:rPr>
              <a:t>dans ces projets </a:t>
            </a:r>
            <a:endParaRPr/>
          </a:p>
        </p:txBody>
      </p:sp>
      <p:sp>
        <p:nvSpPr>
          <p:cNvPr id="4"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lafabriquedesmobilites.fr/" TargetMode="Externa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lafabriquedesmobilites.fr/" TargetMode="Externa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Section header" preserve="0" showMasterPhAnim="0" type="secHead" userDrawn="1">
  <p:cSld name="SECTION_HEADER">
    <p:spTree>
      <p:nvGrpSpPr>
        <p:cNvPr id="1" name="" hidden="0"/>
        <p:cNvGrpSpPr/>
        <p:nvPr isPhoto="0" userDrawn="0"/>
      </p:nvGrpSpPr>
      <p:grpSpPr bwMode="auto">
        <a:xfrm>
          <a:off x="0" y="0"/>
          <a:ext cx="0" cy="0"/>
          <a:chOff x="0" y="0"/>
          <a:chExt cx="0" cy="0"/>
        </a:xfrm>
      </p:grpSpPr>
      <p:sp>
        <p:nvSpPr>
          <p:cNvPr id="11" name="Google Shape;11;p2"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2" name="Google Shape;12;p2" hidden="0"/>
          <p:cNvPicPr/>
          <p:nvPr isPhoto="0" userDrawn="0"/>
        </p:nvPicPr>
        <p:blipFill>
          <a:blip r:embed="rId2">
            <a:alphaModFix/>
          </a:blip>
          <a:stretch/>
        </p:blipFill>
        <p:spPr bwMode="auto">
          <a:xfrm>
            <a:off x="7903749" y="4756038"/>
            <a:ext cx="721925" cy="258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1" preserve="0" showMasterPhAnim="0" userDrawn="1">
  <p:cSld name="SECTION_HEADER_4">
    <p:spTree>
      <p:nvGrpSpPr>
        <p:cNvPr id="1" name="" hidden="0"/>
        <p:cNvGrpSpPr/>
        <p:nvPr isPhoto="0" userDrawn="0"/>
      </p:nvGrpSpPr>
      <p:grpSpPr bwMode="auto">
        <a:xfrm>
          <a:off x="0" y="0"/>
          <a:ext cx="0" cy="0"/>
          <a:chOff x="0" y="0"/>
          <a:chExt cx="0" cy="0"/>
        </a:xfrm>
      </p:grpSpPr>
      <p:sp>
        <p:nvSpPr>
          <p:cNvPr id="74" name="Google Shape;74;p11" hidden="0"/>
          <p:cNvSpPr/>
          <p:nvPr isPhoto="0" userDrawn="0"/>
        </p:nvSpPr>
        <p:spPr bwMode="auto">
          <a:xfrm>
            <a:off x="-50" y="3280725"/>
            <a:ext cx="9144000" cy="18630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75" name="Google Shape;75;p11" hidden="0"/>
          <p:cNvPicPr/>
          <p:nvPr isPhoto="0" userDrawn="0"/>
        </p:nvPicPr>
        <p:blipFill>
          <a:blip r:embed="rId2">
            <a:alphaModFix/>
          </a:blip>
          <a:stretch/>
        </p:blipFill>
        <p:spPr bwMode="auto">
          <a:xfrm>
            <a:off x="464875" y="3632000"/>
            <a:ext cx="1385350" cy="900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3" preserve="0" showMasterPhAnim="0" userDrawn="1">
  <p:cSld name="SECTION_HEADER_3">
    <p:spTree>
      <p:nvGrpSpPr>
        <p:cNvPr id="1" name="" hidden="0"/>
        <p:cNvGrpSpPr/>
        <p:nvPr isPhoto="0" userDrawn="0"/>
      </p:nvGrpSpPr>
      <p:grpSpPr bwMode="auto">
        <a:xfrm>
          <a:off x="0" y="0"/>
          <a:ext cx="0" cy="0"/>
          <a:chOff x="0" y="0"/>
          <a:chExt cx="0" cy="0"/>
        </a:xfrm>
      </p:grpSpPr>
      <p:sp>
        <p:nvSpPr>
          <p:cNvPr id="77" name="Google Shape;77;p12"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78" name="Google Shape;78;p12"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79" name="Google Shape;79;p12" hidden="0"/>
          <p:cNvSpPr/>
          <p:nvPr isPhoto="0" userDrawn="0"/>
        </p:nvSpPr>
        <p:spPr bwMode="auto">
          <a:xfrm>
            <a:off x="0" y="0"/>
            <a:ext cx="4539300" cy="5143500"/>
          </a:xfrm>
          <a:prstGeom prst="rect">
            <a:avLst/>
          </a:prstGeom>
          <a:solidFill>
            <a:srgbClr val="F8F8F8"/>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80" name="Google Shape;80;p12" hidden="0"/>
          <p:cNvSpPr txBox="1"/>
          <p:nvPr isPhoto="0" userDrawn="0">
            <p:ph type="subTitle" idx="1" hasCustomPrompt="0"/>
          </p:nvPr>
        </p:nvSpPr>
        <p:spPr bwMode="auto">
          <a:xfrm>
            <a:off x="540175" y="767050"/>
            <a:ext cx="3468000" cy="1804800"/>
          </a:xfrm>
          <a:prstGeom prst="rect">
            <a:avLst/>
          </a:prstGeom>
        </p:spPr>
        <p:txBody>
          <a:bodyPr spcFirstLastPara="1" wrap="square" lIns="0" tIns="0" rIns="0" bIns="0" anchor="t" anchorCtr="0">
            <a:normAutofit/>
          </a:bodyPr>
          <a:lstStyle>
            <a:lvl1pPr lvl="0">
              <a:spcBef>
                <a:spcPts val="0"/>
              </a:spcBef>
              <a:spcAft>
                <a:spcPts val="0"/>
              </a:spcAft>
              <a:buSzPts val="1800"/>
              <a:buNone/>
              <a:defRPr sz="26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2" preserve="0" showMasterPhAnim="0" userDrawn="1">
  <p:cSld name="SECTION_HEADER_2">
    <p:spTree>
      <p:nvGrpSpPr>
        <p:cNvPr id="1" name="" hidden="0"/>
        <p:cNvGrpSpPr/>
        <p:nvPr isPhoto="0" userDrawn="0"/>
      </p:nvGrpSpPr>
      <p:grpSpPr bwMode="auto">
        <a:xfrm>
          <a:off x="0" y="0"/>
          <a:ext cx="0" cy="0"/>
          <a:chOff x="0" y="0"/>
          <a:chExt cx="0" cy="0"/>
        </a:xfrm>
      </p:grpSpPr>
      <p:sp>
        <p:nvSpPr>
          <p:cNvPr id="82" name="Google Shape;82;p13" hidden="0"/>
          <p:cNvSpPr/>
          <p:nvPr isPhoto="0" userDrawn="0"/>
        </p:nvSpPr>
        <p:spPr bwMode="auto">
          <a:xfrm>
            <a:off x="0" y="-150"/>
            <a:ext cx="9144000" cy="4817100"/>
          </a:xfrm>
          <a:prstGeom prst="rect">
            <a:avLst/>
          </a:prstGeom>
          <a:solidFill>
            <a:srgbClr val="F8F8F8"/>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83" name="Google Shape;83;p13" hidden="0"/>
          <p:cNvSpPr/>
          <p:nvPr isPhoto="0" userDrawn="0"/>
        </p:nvSpPr>
        <p:spPr bwMode="auto">
          <a:xfrm>
            <a:off x="0" y="4627200"/>
            <a:ext cx="9144000" cy="5163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84" name="Google Shape;84;p13"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85" name="Google Shape;85;p13" hidden="0"/>
          <p:cNvPicPr/>
          <p:nvPr isPhoto="0" userDrawn="0"/>
        </p:nvPicPr>
        <p:blipFill>
          <a:blip r:embed="rId2">
            <a:alphaModFix/>
          </a:blip>
          <a:stretch/>
        </p:blipFill>
        <p:spPr bwMode="auto">
          <a:xfrm>
            <a:off x="7903798" y="4755938"/>
            <a:ext cx="721925" cy="258825"/>
          </a:xfrm>
          <a:prstGeom prst="rect">
            <a:avLst/>
          </a:prstGeom>
          <a:noFill/>
          <a:ln>
            <a:noFill/>
          </a:ln>
        </p:spPr>
      </p:pic>
      <p:sp>
        <p:nvSpPr>
          <p:cNvPr id="86" name="Google Shape;86;p13" hidden="0"/>
          <p:cNvSpPr txBox="1"/>
          <p:nvPr isPhoto="0" userDrawn="0"/>
        </p:nvSpPr>
        <p:spPr bwMode="auto">
          <a:xfrm>
            <a:off x="2050229" y="4816975"/>
            <a:ext cx="2226000"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i="1">
                <a:latin typeface="Open Sans"/>
                <a:ea typeface="Open Sans"/>
                <a:cs typeface="Open Sans"/>
              </a:rPr>
              <a:t>Accélérer vos projets grâce à l’open source</a:t>
            </a:r>
            <a:endParaRPr sz="700" i="1">
              <a:latin typeface="Open Sans"/>
              <a:ea typeface="Open Sans"/>
              <a:cs typeface="Open Sans"/>
            </a:endParaRPr>
          </a:p>
        </p:txBody>
      </p:sp>
      <p:sp>
        <p:nvSpPr>
          <p:cNvPr id="87" name="Google Shape;87;p13" hidden="0"/>
          <p:cNvSpPr txBox="1"/>
          <p:nvPr isPhoto="0" userDrawn="0"/>
        </p:nvSpPr>
        <p:spPr bwMode="auto">
          <a:xfrm>
            <a:off x="4467570" y="4816975"/>
            <a:ext cx="1638000"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u="sng">
                <a:latin typeface="Open Sans"/>
                <a:ea typeface="Open Sans"/>
                <a:cs typeface="Open Sans"/>
                <a:hlinkClick r:id="rId3" tooltip="https://lafabriquedesmobilites.fr/"/>
              </a:rPr>
              <a:t>lafabriquedesmobilites.fr</a:t>
            </a:r>
            <a:endParaRPr sz="700">
              <a:latin typeface="Open Sans"/>
              <a:ea typeface="Open Sans"/>
              <a:cs typeface="Open Sans"/>
            </a:endParaRPr>
          </a:p>
        </p:txBody>
      </p:sp>
      <p:sp>
        <p:nvSpPr>
          <p:cNvPr id="88" name="Google Shape;88;p13" hidden="0"/>
          <p:cNvSpPr txBox="1"/>
          <p:nvPr isPhoto="0" userDrawn="0"/>
        </p:nvSpPr>
        <p:spPr bwMode="auto">
          <a:xfrm>
            <a:off x="415424" y="4816975"/>
            <a:ext cx="1406099"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b="1">
                <a:latin typeface="Open Sans"/>
                <a:ea typeface="Open Sans"/>
                <a:cs typeface="Open Sans"/>
              </a:rPr>
              <a:t>La Fabrique des mobilités</a:t>
            </a:r>
            <a:endParaRPr sz="700" b="1">
              <a:latin typeface="Open Sans"/>
              <a:ea typeface="Open Sans"/>
              <a:cs typeface="Open Sans"/>
            </a:endParaRPr>
          </a:p>
        </p:txBody>
      </p:sp>
      <p:sp>
        <p:nvSpPr>
          <p:cNvPr id="89" name="Google Shape;89;p13" hidden="0"/>
          <p:cNvSpPr txBox="1"/>
          <p:nvPr isPhoto="0" userDrawn="0"/>
        </p:nvSpPr>
        <p:spPr bwMode="auto">
          <a:xfrm>
            <a:off x="6460344" y="4816975"/>
            <a:ext cx="1113300"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a:latin typeface="Open Sans"/>
                <a:ea typeface="Open Sans"/>
                <a:cs typeface="Open Sans"/>
              </a:rPr>
              <a:t>contact@lafabrique.fr.</a:t>
            </a:r>
            <a:endParaRPr sz="700">
              <a:latin typeface="Open Sans"/>
              <a:ea typeface="Open Sans"/>
              <a:cs typeface="Open Sans"/>
            </a:endParaRPr>
          </a:p>
        </p:txBody>
      </p:sp>
      <p:sp>
        <p:nvSpPr>
          <p:cNvPr id="90" name="Google Shape;90;p13" hidden="0"/>
          <p:cNvSpPr txBox="1"/>
          <p:nvPr isPhoto="0" userDrawn="0">
            <p:ph type="subTitle" idx="1" hasCustomPrompt="0"/>
          </p:nvPr>
        </p:nvSpPr>
        <p:spPr bwMode="auto">
          <a:xfrm>
            <a:off x="540175" y="767050"/>
            <a:ext cx="5208000" cy="801600"/>
          </a:xfrm>
          <a:prstGeom prst="rect">
            <a:avLst/>
          </a:prstGeom>
        </p:spPr>
        <p:txBody>
          <a:bodyPr spcFirstLastPara="1" wrap="square" lIns="0" tIns="0" rIns="0" bIns="0" anchor="t" anchorCtr="0">
            <a:normAutofit/>
          </a:bodyPr>
          <a:lstStyle>
            <a:lvl1pPr lvl="0">
              <a:spcBef>
                <a:spcPts val="0"/>
              </a:spcBef>
              <a:spcAft>
                <a:spcPts val="0"/>
              </a:spcAft>
              <a:buSzPts val="1600"/>
              <a:buNone/>
              <a:defRPr sz="24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
        <p:nvSpPr>
          <p:cNvPr id="91" name="Google Shape;91;p13" hidden="0"/>
          <p:cNvSpPr txBox="1"/>
          <p:nvPr isPhoto="0" userDrawn="0">
            <p:ph type="subTitle" idx="2" hasCustomPrompt="0"/>
          </p:nvPr>
        </p:nvSpPr>
        <p:spPr bwMode="auto">
          <a:xfrm>
            <a:off x="540175" y="1936449"/>
            <a:ext cx="5208000" cy="801600"/>
          </a:xfrm>
          <a:prstGeom prst="rect">
            <a:avLst/>
          </a:prstGeom>
        </p:spPr>
        <p:txBody>
          <a:bodyPr spcFirstLastPara="1" wrap="square" lIns="0" tIns="0" rIns="0" bIns="0" anchor="t" anchorCtr="0">
            <a:normAutofit/>
          </a:bodyPr>
          <a:lstStyle>
            <a:lvl1pPr lvl="0">
              <a:spcBef>
                <a:spcPts val="0"/>
              </a:spcBef>
              <a:spcAft>
                <a:spcPts val="0"/>
              </a:spcAft>
              <a:buSzPts val="1000"/>
              <a:buNone/>
              <a:defRPr>
                <a:latin typeface="Open Sans Light"/>
                <a:ea typeface="Open Sans Light"/>
                <a:cs typeface="Open Sans Light"/>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2 1" preserve="0" showMasterPhAnim="0" userDrawn="1">
  <p:cSld name="SECTION_HEADER_2_1">
    <p:spTree>
      <p:nvGrpSpPr>
        <p:cNvPr id="1" name="" hidden="0"/>
        <p:cNvGrpSpPr/>
        <p:nvPr isPhoto="0" userDrawn="0"/>
      </p:nvGrpSpPr>
      <p:grpSpPr bwMode="auto">
        <a:xfrm>
          <a:off x="0" y="0"/>
          <a:ext cx="0" cy="0"/>
          <a:chOff x="0" y="0"/>
          <a:chExt cx="0" cy="0"/>
        </a:xfrm>
      </p:grpSpPr>
      <p:sp>
        <p:nvSpPr>
          <p:cNvPr id="93" name="Google Shape;93;p14" hidden="0"/>
          <p:cNvSpPr/>
          <p:nvPr isPhoto="0" userDrawn="0"/>
        </p:nvSpPr>
        <p:spPr bwMode="auto">
          <a:xfrm>
            <a:off x="0" y="-150"/>
            <a:ext cx="9144000" cy="4817100"/>
          </a:xfrm>
          <a:prstGeom prst="rect">
            <a:avLst/>
          </a:prstGeom>
          <a:solidFill>
            <a:srgbClr val="F8F8F8"/>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94" name="Google Shape;94;p14" hidden="0"/>
          <p:cNvSpPr/>
          <p:nvPr isPhoto="0" userDrawn="0"/>
        </p:nvSpPr>
        <p:spPr bwMode="auto">
          <a:xfrm>
            <a:off x="0" y="4627200"/>
            <a:ext cx="9144000" cy="5163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95" name="Google Shape;95;p14"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96" name="Google Shape;96;p14" hidden="0"/>
          <p:cNvPicPr/>
          <p:nvPr isPhoto="0" userDrawn="0"/>
        </p:nvPicPr>
        <p:blipFill>
          <a:blip r:embed="rId2">
            <a:alphaModFix/>
          </a:blip>
          <a:stretch/>
        </p:blipFill>
        <p:spPr bwMode="auto">
          <a:xfrm>
            <a:off x="7903798" y="4755938"/>
            <a:ext cx="721925" cy="258825"/>
          </a:xfrm>
          <a:prstGeom prst="rect">
            <a:avLst/>
          </a:prstGeom>
          <a:noFill/>
          <a:ln>
            <a:noFill/>
          </a:ln>
        </p:spPr>
      </p:pic>
      <p:sp>
        <p:nvSpPr>
          <p:cNvPr id="97" name="Google Shape;97;p14" hidden="0"/>
          <p:cNvSpPr txBox="1"/>
          <p:nvPr isPhoto="0" userDrawn="0"/>
        </p:nvSpPr>
        <p:spPr bwMode="auto">
          <a:xfrm>
            <a:off x="2050229" y="4816975"/>
            <a:ext cx="2226000"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i="1">
                <a:latin typeface="Open Sans"/>
                <a:ea typeface="Open Sans"/>
                <a:cs typeface="Open Sans"/>
              </a:rPr>
              <a:t>Accélérer vos projets grâce à l’open source</a:t>
            </a:r>
            <a:endParaRPr sz="700" i="1">
              <a:latin typeface="Open Sans"/>
              <a:ea typeface="Open Sans"/>
              <a:cs typeface="Open Sans"/>
            </a:endParaRPr>
          </a:p>
        </p:txBody>
      </p:sp>
      <p:sp>
        <p:nvSpPr>
          <p:cNvPr id="98" name="Google Shape;98;p14" hidden="0"/>
          <p:cNvSpPr txBox="1"/>
          <p:nvPr isPhoto="0" userDrawn="0"/>
        </p:nvSpPr>
        <p:spPr bwMode="auto">
          <a:xfrm>
            <a:off x="4467570" y="4816975"/>
            <a:ext cx="1638000"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u="sng">
                <a:latin typeface="Open Sans"/>
                <a:ea typeface="Open Sans"/>
                <a:cs typeface="Open Sans"/>
                <a:hlinkClick r:id="rId3" tooltip="https://lafabriquedesmobilites.fr/"/>
              </a:rPr>
              <a:t>lafabriquedesmobilites.fr</a:t>
            </a:r>
            <a:endParaRPr sz="700">
              <a:latin typeface="Open Sans"/>
              <a:ea typeface="Open Sans"/>
              <a:cs typeface="Open Sans"/>
            </a:endParaRPr>
          </a:p>
        </p:txBody>
      </p:sp>
      <p:sp>
        <p:nvSpPr>
          <p:cNvPr id="99" name="Google Shape;99;p14" hidden="0"/>
          <p:cNvSpPr txBox="1"/>
          <p:nvPr isPhoto="0" userDrawn="0"/>
        </p:nvSpPr>
        <p:spPr bwMode="auto">
          <a:xfrm>
            <a:off x="415424" y="4816975"/>
            <a:ext cx="1406099"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b="1">
                <a:latin typeface="Open Sans"/>
                <a:ea typeface="Open Sans"/>
                <a:cs typeface="Open Sans"/>
              </a:rPr>
              <a:t>La Fabrique des mobilités</a:t>
            </a:r>
            <a:endParaRPr sz="700" b="1">
              <a:latin typeface="Open Sans"/>
              <a:ea typeface="Open Sans"/>
              <a:cs typeface="Open Sans"/>
            </a:endParaRPr>
          </a:p>
        </p:txBody>
      </p:sp>
      <p:sp>
        <p:nvSpPr>
          <p:cNvPr id="100" name="Google Shape;100;p14" hidden="0"/>
          <p:cNvSpPr txBox="1"/>
          <p:nvPr isPhoto="0" userDrawn="0"/>
        </p:nvSpPr>
        <p:spPr bwMode="auto">
          <a:xfrm>
            <a:off x="6460344" y="4816975"/>
            <a:ext cx="1113300" cy="136800"/>
          </a:xfrm>
          <a:prstGeom prst="rect">
            <a:avLst/>
          </a:prstGeom>
          <a:noFill/>
          <a:ln>
            <a:noFill/>
          </a:ln>
        </p:spPr>
        <p:txBody>
          <a:bodyPr spcFirstLastPara="1" wrap="square" lIns="0" tIns="0" rIns="0" bIns="0" anchor="ctr" anchorCtr="0">
            <a:noAutofit/>
          </a:bodyPr>
          <a:lstStyle/>
          <a:p>
            <a:pPr marL="0" lvl="0" indent="0" algn="ctr">
              <a:spcBef>
                <a:spcPts val="0"/>
              </a:spcBef>
              <a:spcAft>
                <a:spcPts val="0"/>
              </a:spcAft>
              <a:buNone/>
              <a:defRPr/>
            </a:pPr>
            <a:r>
              <a:rPr lang="fr" sz="700">
                <a:latin typeface="Open Sans"/>
                <a:ea typeface="Open Sans"/>
                <a:cs typeface="Open Sans"/>
              </a:rPr>
              <a:t>contact@lafabrique.fr.</a:t>
            </a:r>
            <a:endParaRPr sz="700">
              <a:latin typeface="Open Sans"/>
              <a:ea typeface="Open Sans"/>
              <a:cs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and two columns" preserve="0" showMasterPhAnim="0" type="twoColTx" userDrawn="1">
  <p:cSld name="TITLE_AND_TWO_COLUMNS">
    <p:spTree>
      <p:nvGrpSpPr>
        <p:cNvPr id="1" name="" hidden="0"/>
        <p:cNvGrpSpPr/>
        <p:nvPr isPhoto="0" userDrawn="0"/>
      </p:nvGrpSpPr>
      <p:grpSpPr bwMode="auto">
        <a:xfrm>
          <a:off x="0" y="0"/>
          <a:ext cx="0" cy="0"/>
          <a:chOff x="0" y="0"/>
          <a:chExt cx="0" cy="0"/>
        </a:xfrm>
      </p:grpSpPr>
      <p:sp>
        <p:nvSpPr>
          <p:cNvPr id="102" name="Google Shape;102;p15" hidden="0"/>
          <p:cNvSpPr/>
          <p:nvPr isPhoto="0" userDrawn="0"/>
        </p:nvSpPr>
        <p:spPr bwMode="auto">
          <a:xfrm rot="5400000">
            <a:off x="2271325" y="-2271525"/>
            <a:ext cx="4589700" cy="9151500"/>
          </a:xfrm>
          <a:prstGeom prst="rect">
            <a:avLst/>
          </a:prstGeom>
          <a:solidFill>
            <a:srgbClr val="FFFF78"/>
          </a:solidFill>
          <a:ln>
            <a:noFill/>
          </a:ln>
          <a:effectLst>
            <a:outerShdw blurRad="114300" rotWithShape="0" algn="bl">
              <a:srgbClr val="000000">
                <a:alpha val="1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03" name="Google Shape;103;p15" hidden="0"/>
          <p:cNvSpPr/>
          <p:nvPr isPhoto="0" userDrawn="0"/>
        </p:nvSpPr>
        <p:spPr bwMode="auto">
          <a:xfrm>
            <a:off x="0" y="4599075"/>
            <a:ext cx="9144000" cy="5445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04" name="Google Shape;104;p15"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05" name="Google Shape;105;p15" hidden="0"/>
          <p:cNvPicPr/>
          <p:nvPr isPhoto="0" userDrawn="0"/>
        </p:nvPicPr>
        <p:blipFill>
          <a:blip r:embed="rId2">
            <a:alphaModFix/>
          </a:blip>
          <a:stretch/>
        </p:blipFill>
        <p:spPr bwMode="auto">
          <a:xfrm>
            <a:off x="7903798" y="4755938"/>
            <a:ext cx="721925" cy="2588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2" preserve="0" showMasterPhAnim="0" userDrawn="1">
  <p:cSld name="TITLE_AND_TWO_COLUMNS_2">
    <p:spTree>
      <p:nvGrpSpPr>
        <p:cNvPr id="1" name="" hidden="0"/>
        <p:cNvGrpSpPr/>
        <p:nvPr isPhoto="0" userDrawn="0"/>
      </p:nvGrpSpPr>
      <p:grpSpPr bwMode="auto">
        <a:xfrm>
          <a:off x="0" y="0"/>
          <a:ext cx="0" cy="0"/>
          <a:chOff x="0" y="0"/>
          <a:chExt cx="0" cy="0"/>
        </a:xfrm>
      </p:grpSpPr>
      <p:sp>
        <p:nvSpPr>
          <p:cNvPr id="107" name="Google Shape;107;p16" hidden="0"/>
          <p:cNvSpPr/>
          <p:nvPr isPhoto="0" userDrawn="0"/>
        </p:nvSpPr>
        <p:spPr bwMode="auto">
          <a:xfrm rot="5400000">
            <a:off x="2271325" y="-2271525"/>
            <a:ext cx="4589700" cy="9151500"/>
          </a:xfrm>
          <a:prstGeom prst="rect">
            <a:avLst/>
          </a:prstGeom>
          <a:solidFill>
            <a:srgbClr val="F8F8F8"/>
          </a:solidFill>
          <a:ln>
            <a:noFill/>
          </a:ln>
          <a:effectLst>
            <a:outerShdw blurRad="114300" rotWithShape="0" algn="bl">
              <a:srgbClr val="000000">
                <a:alpha val="1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08" name="Google Shape;108;p16" hidden="0"/>
          <p:cNvSpPr/>
          <p:nvPr isPhoto="0" userDrawn="0"/>
        </p:nvSpPr>
        <p:spPr bwMode="auto">
          <a:xfrm>
            <a:off x="0" y="4599075"/>
            <a:ext cx="9144000" cy="5445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09" name="Google Shape;109;p16"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10" name="Google Shape;110;p16" hidden="0"/>
          <p:cNvPicPr/>
          <p:nvPr isPhoto="0" userDrawn="0"/>
        </p:nvPicPr>
        <p:blipFill>
          <a:blip r:embed="rId2">
            <a:alphaModFix/>
          </a:blip>
          <a:stretch/>
        </p:blipFill>
        <p:spPr bwMode="auto">
          <a:xfrm>
            <a:off x="7903798" y="4755938"/>
            <a:ext cx="721925" cy="258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2 2" preserve="0" showMasterPhAnim="0" userDrawn="1">
  <p:cSld name="TITLE_AND_TWO_COLUMNS_2_2">
    <p:spTree>
      <p:nvGrpSpPr>
        <p:cNvPr id="1" name="" hidden="0"/>
        <p:cNvGrpSpPr/>
        <p:nvPr isPhoto="0" userDrawn="0"/>
      </p:nvGrpSpPr>
      <p:grpSpPr bwMode="auto">
        <a:xfrm>
          <a:off x="0" y="0"/>
          <a:ext cx="0" cy="0"/>
          <a:chOff x="0" y="0"/>
          <a:chExt cx="0" cy="0"/>
        </a:xfrm>
      </p:grpSpPr>
      <p:sp>
        <p:nvSpPr>
          <p:cNvPr id="112" name="Google Shape;112;p17" hidden="0"/>
          <p:cNvSpPr/>
          <p:nvPr isPhoto="0" userDrawn="0"/>
        </p:nvSpPr>
        <p:spPr bwMode="auto">
          <a:xfrm rot="5400000">
            <a:off x="2271325" y="-2271525"/>
            <a:ext cx="4589700" cy="9151500"/>
          </a:xfrm>
          <a:prstGeom prst="rect">
            <a:avLst/>
          </a:prstGeom>
          <a:solidFill>
            <a:srgbClr val="F8F8F8"/>
          </a:solidFill>
          <a:ln>
            <a:noFill/>
          </a:ln>
          <a:effectLst>
            <a:outerShdw blurRad="114300" rotWithShape="0" algn="bl">
              <a:srgbClr val="000000">
                <a:alpha val="1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13" name="Google Shape;113;p17" hidden="0"/>
          <p:cNvSpPr/>
          <p:nvPr isPhoto="0" userDrawn="0"/>
        </p:nvSpPr>
        <p:spPr bwMode="auto">
          <a:xfrm>
            <a:off x="0" y="4599075"/>
            <a:ext cx="9144000" cy="5445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14" name="Google Shape;114;p17"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15" name="Google Shape;115;p17" hidden="0"/>
          <p:cNvPicPr/>
          <p:nvPr isPhoto="0" userDrawn="0"/>
        </p:nvPicPr>
        <p:blipFill>
          <a:blip r:embed="rId2">
            <a:alphaModFix/>
          </a:blip>
          <a:stretch/>
        </p:blipFill>
        <p:spPr bwMode="auto">
          <a:xfrm>
            <a:off x="7903798" y="4755938"/>
            <a:ext cx="721925" cy="258825"/>
          </a:xfrm>
          <a:prstGeom prst="rect">
            <a:avLst/>
          </a:prstGeom>
          <a:noFill/>
          <a:ln>
            <a:noFill/>
          </a:ln>
        </p:spPr>
      </p:pic>
      <p:sp>
        <p:nvSpPr>
          <p:cNvPr id="116" name="Google Shape;116;p17" hidden="0"/>
          <p:cNvSpPr txBox="1"/>
          <p:nvPr isPhoto="0" userDrawn="0">
            <p:ph type="subTitle" idx="1" hasCustomPrompt="0"/>
          </p:nvPr>
        </p:nvSpPr>
        <p:spPr bwMode="auto">
          <a:xfrm>
            <a:off x="6251154" y="1760850"/>
            <a:ext cx="2352600" cy="2838300"/>
          </a:xfrm>
          <a:prstGeom prst="rect">
            <a:avLst/>
          </a:prstGeom>
        </p:spPr>
        <p:txBody>
          <a:bodyPr spcFirstLastPara="1" wrap="square" lIns="91425" tIns="91425" rIns="91425" bIns="91425" anchor="t" anchorCtr="0">
            <a:normAutofit/>
          </a:bodyPr>
          <a:lstStyle>
            <a:lvl1pPr lvl="0">
              <a:spcBef>
                <a:spcPts val="0"/>
              </a:spcBef>
              <a:spcAft>
                <a:spcPts val="0"/>
              </a:spcAft>
              <a:buSzPts val="1200"/>
              <a:buFont typeface="Open Sans"/>
              <a:buNone/>
              <a:defRPr sz="1200">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117" name="Google Shape;117;p17" hidden="0"/>
          <p:cNvSpPr txBox="1"/>
          <p:nvPr isPhoto="0" userDrawn="0">
            <p:ph type="subTitle" idx="2" hasCustomPrompt="0"/>
          </p:nvPr>
        </p:nvSpPr>
        <p:spPr bwMode="auto">
          <a:xfrm>
            <a:off x="3395671" y="1760850"/>
            <a:ext cx="2352600" cy="2838300"/>
          </a:xfrm>
          <a:prstGeom prst="rect">
            <a:avLst/>
          </a:prstGeom>
        </p:spPr>
        <p:txBody>
          <a:bodyPr spcFirstLastPara="1" wrap="square" lIns="91425" tIns="91425" rIns="91425" bIns="91425" anchor="t" anchorCtr="0">
            <a:normAutofit/>
          </a:bodyPr>
          <a:lstStyle>
            <a:lvl1pPr lvl="0">
              <a:spcBef>
                <a:spcPts val="0"/>
              </a:spcBef>
              <a:spcAft>
                <a:spcPts val="0"/>
              </a:spcAft>
              <a:buSzPts val="1200"/>
              <a:buFont typeface="Open Sans"/>
              <a:buNone/>
              <a:defRPr sz="1200">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118" name="Google Shape;118;p17" hidden="0"/>
          <p:cNvSpPr txBox="1"/>
          <p:nvPr isPhoto="0" userDrawn="0">
            <p:ph type="subTitle" idx="3" hasCustomPrompt="0"/>
          </p:nvPr>
        </p:nvSpPr>
        <p:spPr bwMode="auto">
          <a:xfrm>
            <a:off x="540200" y="1760850"/>
            <a:ext cx="2352600" cy="2838300"/>
          </a:xfrm>
          <a:prstGeom prst="rect">
            <a:avLst/>
          </a:prstGeom>
        </p:spPr>
        <p:txBody>
          <a:bodyPr spcFirstLastPara="1" wrap="square" lIns="91425" tIns="91425" rIns="91425" bIns="91425" anchor="t" anchorCtr="0">
            <a:normAutofit/>
          </a:bodyPr>
          <a:lstStyle>
            <a:lvl1pPr lvl="0">
              <a:spcBef>
                <a:spcPts val="0"/>
              </a:spcBef>
              <a:spcAft>
                <a:spcPts val="0"/>
              </a:spcAft>
              <a:buSzPts val="1200"/>
              <a:buFont typeface="Open Sans"/>
              <a:buNone/>
              <a:defRPr sz="1200">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119" name="Google Shape;119;p17" hidden="0"/>
          <p:cNvSpPr txBox="1"/>
          <p:nvPr isPhoto="0" userDrawn="0">
            <p:ph type="subTitle" idx="4" hasCustomPrompt="0"/>
          </p:nvPr>
        </p:nvSpPr>
        <p:spPr bwMode="auto">
          <a:xfrm>
            <a:off x="540175" y="767050"/>
            <a:ext cx="8077200" cy="882600"/>
          </a:xfrm>
          <a:prstGeom prst="rect">
            <a:avLst/>
          </a:prstGeom>
        </p:spPr>
        <p:txBody>
          <a:bodyPr spcFirstLastPara="1" wrap="square" lIns="0" tIns="0" rIns="0" bIns="0" anchor="t" anchorCtr="0">
            <a:normAutofit/>
          </a:bodyPr>
          <a:lstStyle>
            <a:lvl1pPr lvl="0">
              <a:spcBef>
                <a:spcPts val="0"/>
              </a:spcBef>
              <a:spcAft>
                <a:spcPts val="0"/>
              </a:spcAft>
              <a:buSzPts val="1800"/>
              <a:buNone/>
              <a:defRPr sz="26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2 1" preserve="0" showMasterPhAnim="0" userDrawn="1">
  <p:cSld name="TITLE_AND_TWO_COLUMNS_2_1">
    <p:spTree>
      <p:nvGrpSpPr>
        <p:cNvPr id="1" name="" hidden="0"/>
        <p:cNvGrpSpPr/>
        <p:nvPr isPhoto="0" userDrawn="0"/>
      </p:nvGrpSpPr>
      <p:grpSpPr bwMode="auto">
        <a:xfrm>
          <a:off x="0" y="0"/>
          <a:ext cx="0" cy="0"/>
          <a:chOff x="0" y="0"/>
          <a:chExt cx="0" cy="0"/>
        </a:xfrm>
      </p:grpSpPr>
      <p:sp>
        <p:nvSpPr>
          <p:cNvPr id="121" name="Google Shape;121;p18" hidden="0"/>
          <p:cNvSpPr/>
          <p:nvPr isPhoto="0" userDrawn="0"/>
        </p:nvSpPr>
        <p:spPr bwMode="auto">
          <a:xfrm rot="5400000">
            <a:off x="2271325" y="-2271525"/>
            <a:ext cx="4589700" cy="9151500"/>
          </a:xfrm>
          <a:prstGeom prst="rect">
            <a:avLst/>
          </a:prstGeom>
          <a:solidFill>
            <a:srgbClr val="B8F2FF"/>
          </a:solidFill>
          <a:ln>
            <a:noFill/>
          </a:ln>
          <a:effectLst>
            <a:outerShdw blurRad="114300" rotWithShape="0" algn="bl">
              <a:srgbClr val="000000">
                <a:alpha val="1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22" name="Google Shape;122;p18" hidden="0"/>
          <p:cNvSpPr/>
          <p:nvPr isPhoto="0" userDrawn="0"/>
        </p:nvSpPr>
        <p:spPr bwMode="auto">
          <a:xfrm>
            <a:off x="0" y="4599075"/>
            <a:ext cx="9144000" cy="5445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23" name="Google Shape;123;p18"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24" name="Google Shape;124;p18" hidden="0"/>
          <p:cNvPicPr/>
          <p:nvPr isPhoto="0" userDrawn="0"/>
        </p:nvPicPr>
        <p:blipFill>
          <a:blip r:embed="rId2">
            <a:alphaModFix/>
          </a:blip>
          <a:stretch/>
        </p:blipFill>
        <p:spPr bwMode="auto">
          <a:xfrm>
            <a:off x="7903798" y="4755938"/>
            <a:ext cx="721925" cy="258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2 1 1" preserve="0" showMasterPhAnim="0" userDrawn="1">
  <p:cSld name="TITLE_AND_TWO_COLUMNS_2_1_1">
    <p:spTree>
      <p:nvGrpSpPr>
        <p:cNvPr id="1" name="" hidden="0"/>
        <p:cNvGrpSpPr/>
        <p:nvPr isPhoto="0" userDrawn="0"/>
      </p:nvGrpSpPr>
      <p:grpSpPr bwMode="auto">
        <a:xfrm>
          <a:off x="0" y="0"/>
          <a:ext cx="0" cy="0"/>
          <a:chOff x="0" y="0"/>
          <a:chExt cx="0" cy="0"/>
        </a:xfrm>
      </p:grpSpPr>
      <p:sp>
        <p:nvSpPr>
          <p:cNvPr id="126" name="Google Shape;126;p19" hidden="0"/>
          <p:cNvSpPr/>
          <p:nvPr isPhoto="0" userDrawn="0"/>
        </p:nvSpPr>
        <p:spPr bwMode="auto">
          <a:xfrm rot="5400000">
            <a:off x="2271325" y="-2271525"/>
            <a:ext cx="4589700" cy="9151500"/>
          </a:xfrm>
          <a:prstGeom prst="rect">
            <a:avLst/>
          </a:prstGeom>
          <a:solidFill>
            <a:srgbClr val="98F9CE"/>
          </a:solidFill>
          <a:ln>
            <a:noFill/>
          </a:ln>
          <a:effectLst>
            <a:outerShdw blurRad="114300" rotWithShape="0" algn="bl">
              <a:srgbClr val="000000">
                <a:alpha val="1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27" name="Google Shape;127;p19" hidden="0"/>
          <p:cNvSpPr/>
          <p:nvPr isPhoto="0" userDrawn="0"/>
        </p:nvSpPr>
        <p:spPr bwMode="auto">
          <a:xfrm>
            <a:off x="0" y="4599075"/>
            <a:ext cx="9144000" cy="544500"/>
          </a:xfrm>
          <a:prstGeom prst="rect">
            <a:avLst/>
          </a:prstGeom>
          <a:solidFill>
            <a:schemeClr val="lt1"/>
          </a:solidFill>
          <a:ln>
            <a:noFill/>
          </a:ln>
          <a:effectLst>
            <a:outerShdw blurRad="100013" dist="38100" rotWithShape="0" algn="bl">
              <a:srgbClr val="000000">
                <a:alpha val="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28" name="Google Shape;128;p19"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29" name="Google Shape;129;p19" hidden="0"/>
          <p:cNvPicPr/>
          <p:nvPr isPhoto="0" userDrawn="0"/>
        </p:nvPicPr>
        <p:blipFill>
          <a:blip r:embed="rId2">
            <a:alphaModFix/>
          </a:blip>
          <a:stretch/>
        </p:blipFill>
        <p:spPr bwMode="auto">
          <a:xfrm>
            <a:off x="7903798" y="4755938"/>
            <a:ext cx="721925" cy="2588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1" preserve="0" showMasterPhAnim="0" userDrawn="1">
  <p:cSld name="TITLE_AND_TWO_COLUMNS_1">
    <p:spTree>
      <p:nvGrpSpPr>
        <p:cNvPr id="1" name="" hidden="0"/>
        <p:cNvGrpSpPr/>
        <p:nvPr isPhoto="0" userDrawn="0"/>
      </p:nvGrpSpPr>
      <p:grpSpPr bwMode="auto">
        <a:xfrm>
          <a:off x="0" y="0"/>
          <a:ext cx="0" cy="0"/>
          <a:chOff x="0" y="0"/>
          <a:chExt cx="0" cy="0"/>
        </a:xfrm>
      </p:grpSpPr>
      <p:sp>
        <p:nvSpPr>
          <p:cNvPr id="131" name="Google Shape;131;p20" hidden="0"/>
          <p:cNvSpPr/>
          <p:nvPr isPhoto="0" userDrawn="0"/>
        </p:nvSpPr>
        <p:spPr bwMode="auto">
          <a:xfrm>
            <a:off x="0" y="0"/>
            <a:ext cx="4315500" cy="5143500"/>
          </a:xfrm>
          <a:prstGeom prst="rect">
            <a:avLst/>
          </a:prstGeom>
          <a:solidFill>
            <a:srgbClr val="F8F8F8"/>
          </a:solidFill>
          <a:ln>
            <a:noFill/>
          </a:ln>
          <a:effectLst>
            <a:outerShdw blurRad="57150" dist="38100" rotWithShape="0" algn="bl">
              <a:srgbClr val="000000">
                <a:alpha val="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32" name="Google Shape;132;p20" hidden="0"/>
          <p:cNvSpPr txBox="1"/>
          <p:nvPr isPhoto="0" userDrawn="0">
            <p:ph type="subTitle" idx="1" hasCustomPrompt="0"/>
          </p:nvPr>
        </p:nvSpPr>
        <p:spPr bwMode="auto">
          <a:xfrm>
            <a:off x="540175" y="767050"/>
            <a:ext cx="3468000" cy="1804800"/>
          </a:xfrm>
          <a:prstGeom prst="rect">
            <a:avLst/>
          </a:prstGeom>
        </p:spPr>
        <p:txBody>
          <a:bodyPr spcFirstLastPara="1" wrap="square" lIns="0" tIns="0" rIns="0" bIns="0" anchor="t" anchorCtr="0">
            <a:normAutofit/>
          </a:bodyPr>
          <a:lstStyle>
            <a:lvl1pPr lvl="0">
              <a:spcBef>
                <a:spcPts val="0"/>
              </a:spcBef>
              <a:spcAft>
                <a:spcPts val="0"/>
              </a:spcAft>
              <a:buSzPts val="1800"/>
              <a:buNone/>
              <a:defRPr sz="26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
        <p:nvSpPr>
          <p:cNvPr id="133" name="Google Shape;133;p20"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34" name="Google Shape;134;p20"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135" name="Google Shape;135;p20" hidden="0"/>
          <p:cNvSpPr txBox="1"/>
          <p:nvPr isPhoto="0" userDrawn="0">
            <p:ph type="subTitle" idx="2" hasCustomPrompt="0"/>
          </p:nvPr>
        </p:nvSpPr>
        <p:spPr bwMode="auto">
          <a:xfrm>
            <a:off x="5999750" y="767050"/>
            <a:ext cx="2604000" cy="36906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100"/>
              <a:buFont typeface="Open Sans Light"/>
              <a:buNone/>
              <a:defRPr sz="1100">
                <a:latin typeface="Open Sans Light"/>
                <a:ea typeface="Open Sans Light"/>
                <a:cs typeface="Open Sans Light"/>
              </a:defRPr>
            </a:lvl2pPr>
            <a:lvl3pPr lvl="2">
              <a:spcBef>
                <a:spcPts val="0"/>
              </a:spcBef>
              <a:spcAft>
                <a:spcPts val="0"/>
              </a:spcAft>
              <a:buSzPts val="1100"/>
              <a:buFont typeface="Open Sans Light"/>
              <a:buNone/>
              <a:defRPr sz="1100">
                <a:latin typeface="Open Sans Light"/>
                <a:ea typeface="Open Sans Light"/>
                <a:cs typeface="Open Sans Light"/>
              </a:defRPr>
            </a:lvl3pPr>
            <a:lvl4pPr lvl="3">
              <a:spcBef>
                <a:spcPts val="0"/>
              </a:spcBef>
              <a:spcAft>
                <a:spcPts val="0"/>
              </a:spcAft>
              <a:buSzPts val="1100"/>
              <a:buFont typeface="Open Sans Light"/>
              <a:buNone/>
              <a:defRPr sz="1100">
                <a:latin typeface="Open Sans Light"/>
                <a:ea typeface="Open Sans Light"/>
                <a:cs typeface="Open Sans Light"/>
              </a:defRPr>
            </a:lvl4pPr>
            <a:lvl5pPr lvl="4">
              <a:spcBef>
                <a:spcPts val="0"/>
              </a:spcBef>
              <a:spcAft>
                <a:spcPts val="0"/>
              </a:spcAft>
              <a:buSzPts val="1100"/>
              <a:buFont typeface="Open Sans Light"/>
              <a:buNone/>
              <a:defRPr sz="1100">
                <a:latin typeface="Open Sans Light"/>
                <a:ea typeface="Open Sans Light"/>
                <a:cs typeface="Open Sans Light"/>
              </a:defRPr>
            </a:lvl5pPr>
            <a:lvl6pPr lvl="5">
              <a:spcBef>
                <a:spcPts val="0"/>
              </a:spcBef>
              <a:spcAft>
                <a:spcPts val="0"/>
              </a:spcAft>
              <a:buSzPts val="1100"/>
              <a:buFont typeface="Open Sans Light"/>
              <a:buNone/>
              <a:defRPr sz="1100">
                <a:latin typeface="Open Sans Light"/>
                <a:ea typeface="Open Sans Light"/>
                <a:cs typeface="Open Sans Light"/>
              </a:defRPr>
            </a:lvl6pPr>
            <a:lvl7pPr lvl="6">
              <a:spcBef>
                <a:spcPts val="0"/>
              </a:spcBef>
              <a:spcAft>
                <a:spcPts val="0"/>
              </a:spcAft>
              <a:buSzPts val="1100"/>
              <a:buFont typeface="Open Sans Light"/>
              <a:buNone/>
              <a:defRPr sz="1100">
                <a:latin typeface="Open Sans Light"/>
                <a:ea typeface="Open Sans Light"/>
                <a:cs typeface="Open Sans Light"/>
              </a:defRPr>
            </a:lvl7pPr>
            <a:lvl8pPr lvl="7">
              <a:spcBef>
                <a:spcPts val="0"/>
              </a:spcBef>
              <a:spcAft>
                <a:spcPts val="0"/>
              </a:spcAft>
              <a:buSzPts val="1100"/>
              <a:buFont typeface="Open Sans Light"/>
              <a:buNone/>
              <a:defRPr sz="1100">
                <a:latin typeface="Open Sans Light"/>
                <a:ea typeface="Open Sans Light"/>
                <a:cs typeface="Open Sans Light"/>
              </a:defRPr>
            </a:lvl8pPr>
            <a:lvl9pPr lvl="8">
              <a:spcBef>
                <a:spcPts val="0"/>
              </a:spcBef>
              <a:spcAft>
                <a:spcPts val="0"/>
              </a:spcAft>
              <a:buSzPts val="1100"/>
              <a:buFont typeface="Open Sans Light"/>
              <a:buNone/>
              <a:defRPr sz="1100">
                <a:latin typeface="Open Sans Light"/>
                <a:ea typeface="Open Sans Light"/>
                <a:cs typeface="Open Sans Light"/>
              </a:defRPr>
            </a:lvl9p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5" preserve="0" showMasterPhAnim="0" userDrawn="1">
  <p:cSld name="SECTION_HEADER_6">
    <p:spTree>
      <p:nvGrpSpPr>
        <p:cNvPr id="1" name="" hidden="0"/>
        <p:cNvGrpSpPr/>
        <p:nvPr isPhoto="0" userDrawn="0"/>
      </p:nvGrpSpPr>
      <p:grpSpPr bwMode="auto">
        <a:xfrm>
          <a:off x="0" y="0"/>
          <a:ext cx="0" cy="0"/>
          <a:chOff x="0" y="0"/>
          <a:chExt cx="0" cy="0"/>
        </a:xfrm>
      </p:grpSpPr>
      <p:sp>
        <p:nvSpPr>
          <p:cNvPr id="14" name="Google Shape;14;p3"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5" name="Google Shape;15;p3" hidden="0"/>
          <p:cNvPicPr/>
          <p:nvPr isPhoto="0" userDrawn="0"/>
        </p:nvPicPr>
        <p:blipFill>
          <a:blip r:embed="rId2">
            <a:alphaModFix/>
          </a:blip>
          <a:stretch/>
        </p:blipFill>
        <p:spPr bwMode="auto">
          <a:xfrm>
            <a:off x="7903749" y="4756038"/>
            <a:ext cx="721925" cy="258825"/>
          </a:xfrm>
          <a:prstGeom prst="rect">
            <a:avLst/>
          </a:prstGeom>
          <a:noFill/>
          <a:ln>
            <a:noFill/>
          </a:ln>
        </p:spPr>
      </p:pic>
      <p:pic>
        <p:nvPicPr>
          <p:cNvPr id="16" name="Google Shape;16;p3" hidden="0"/>
          <p:cNvPicPr/>
          <p:nvPr isPhoto="0" userDrawn="0"/>
        </p:nvPicPr>
        <p:blipFill>
          <a:blip r:embed="rId3">
            <a:alphaModFix/>
          </a:blip>
          <a:stretch/>
        </p:blipFill>
        <p:spPr bwMode="auto">
          <a:xfrm>
            <a:off x="1464375" y="1820473"/>
            <a:ext cx="1857450" cy="1207325"/>
          </a:xfrm>
          <a:prstGeom prst="rect">
            <a:avLst/>
          </a:prstGeom>
          <a:noFill/>
          <a:ln>
            <a:noFill/>
          </a:ln>
        </p:spPr>
      </p:pic>
      <p:sp>
        <p:nvSpPr>
          <p:cNvPr id="17" name="Google Shape;17;p3" hidden="0"/>
          <p:cNvSpPr txBox="1"/>
          <p:nvPr isPhoto="0" userDrawn="0"/>
        </p:nvSpPr>
        <p:spPr bwMode="auto">
          <a:xfrm>
            <a:off x="5991325" y="1010100"/>
            <a:ext cx="2226000" cy="3123300"/>
          </a:xfrm>
          <a:prstGeom prst="rect">
            <a:avLst/>
          </a:prstGeom>
          <a:noFill/>
          <a:ln>
            <a:noFill/>
          </a:ln>
        </p:spPr>
        <p:txBody>
          <a:bodyPr spcFirstLastPara="1" wrap="square" lIns="0" tIns="0" rIns="0" bIns="0" anchor="ctr" anchorCtr="0">
            <a:noAutofit/>
          </a:bodyPr>
          <a:lstStyle/>
          <a:p>
            <a:pPr marL="0" lvl="0" indent="0" algn="l">
              <a:lnSpc>
                <a:spcPct val="113999"/>
              </a:lnSpc>
              <a:spcBef>
                <a:spcPts val="0"/>
              </a:spcBef>
              <a:spcAft>
                <a:spcPts val="0"/>
              </a:spcAft>
              <a:buNone/>
              <a:defRPr/>
            </a:pPr>
            <a:r>
              <a:rPr lang="fr" sz="2000">
                <a:latin typeface="Open Sans SemiBold"/>
                <a:ea typeface="Open Sans SemiBold"/>
                <a:cs typeface="Open Sans SemiBold"/>
              </a:rPr>
              <a:t>N'hésitez pas </a:t>
            </a:r>
            <a:br>
              <a:rPr lang="fr" sz="2000">
                <a:latin typeface="Open Sans SemiBold"/>
                <a:ea typeface="Open Sans SemiBold"/>
                <a:cs typeface="Open Sans SemiBold"/>
              </a:rPr>
            </a:br>
            <a:r>
              <a:rPr lang="fr" sz="2000">
                <a:latin typeface="Open Sans SemiBold"/>
                <a:ea typeface="Open Sans SemiBold"/>
                <a:cs typeface="Open Sans SemiBold"/>
              </a:rPr>
              <a:t>à nous contacter.</a:t>
            </a:r>
            <a:endParaRPr sz="200">
              <a:solidFill>
                <a:srgbClr val="FF4713"/>
              </a:solidFill>
              <a:latin typeface="Open Sans SemiBold"/>
              <a:ea typeface="Open Sans SemiBold"/>
              <a:cs typeface="Open Sans SemiBold"/>
            </a:endParaRPr>
          </a:p>
          <a:p>
            <a:pPr marL="0" lvl="0" indent="0" algn="l">
              <a:lnSpc>
                <a:spcPct val="113999"/>
              </a:lnSpc>
              <a:spcBef>
                <a:spcPts val="1600"/>
              </a:spcBef>
              <a:spcAft>
                <a:spcPts val="0"/>
              </a:spcAft>
              <a:buNone/>
              <a:defRPr/>
            </a:pPr>
            <a:r>
              <a:rPr lang="fr" sz="1200" i="1">
                <a:latin typeface="Open Sans"/>
                <a:ea typeface="Open Sans"/>
                <a:cs typeface="Open Sans"/>
              </a:rPr>
              <a:t>Coordonnées de la fabrique :</a:t>
            </a:r>
            <a:endParaRPr sz="1200" i="1">
              <a:latin typeface="Open Sans"/>
              <a:ea typeface="Open Sans"/>
              <a:cs typeface="Open Sans"/>
            </a:endParaRPr>
          </a:p>
          <a:p>
            <a:pPr marL="0" lvl="0" indent="0" algn="l">
              <a:lnSpc>
                <a:spcPct val="114999"/>
              </a:lnSpc>
              <a:spcBef>
                <a:spcPts val="800"/>
              </a:spcBef>
              <a:spcAft>
                <a:spcPts val="1600"/>
              </a:spcAft>
              <a:buNone/>
              <a:defRPr/>
            </a:pPr>
            <a:r>
              <a:rPr lang="fr" sz="1000" b="1">
                <a:latin typeface="Open Sans"/>
                <a:ea typeface="Open Sans"/>
                <a:cs typeface="Open Sans"/>
              </a:rPr>
              <a:t>Adresse</a:t>
            </a:r>
            <a:r>
              <a:rPr lang="fr" sz="1000" b="1">
                <a:solidFill>
                  <a:srgbClr val="000000"/>
                </a:solidFill>
                <a:latin typeface="Open Sans"/>
                <a:ea typeface="Open Sans"/>
                <a:cs typeface="Open Sans"/>
              </a:rPr>
              <a:t> :</a:t>
            </a:r>
            <a:r>
              <a:rPr lang="fr" sz="1000">
                <a:latin typeface="Open Sans Light"/>
                <a:ea typeface="Open Sans Light"/>
                <a:cs typeface="Open Sans Light"/>
              </a:rPr>
              <a:t> XX rue XXxxxxX, </a:t>
            </a:r>
            <a:br>
              <a:rPr lang="fr" sz="1000">
                <a:latin typeface="Open Sans Light"/>
                <a:ea typeface="Open Sans Light"/>
                <a:cs typeface="Open Sans Light"/>
              </a:rPr>
            </a:br>
            <a:r>
              <a:rPr lang="fr" sz="1000">
                <a:latin typeface="Open Sans Light"/>
                <a:ea typeface="Open Sans Light"/>
                <a:cs typeface="Open Sans Light"/>
              </a:rPr>
              <a:t>75000 PARIS</a:t>
            </a:r>
            <a:br>
              <a:rPr lang="fr" sz="1000">
                <a:latin typeface="Open Sans Light"/>
                <a:ea typeface="Open Sans Light"/>
                <a:cs typeface="Open Sans Light"/>
              </a:rPr>
            </a:br>
            <a:r>
              <a:rPr lang="fr" sz="1000" b="1">
                <a:latin typeface="Open Sans"/>
                <a:ea typeface="Open Sans"/>
                <a:cs typeface="Open Sans"/>
              </a:rPr>
              <a:t>Tél :</a:t>
            </a:r>
            <a:r>
              <a:rPr lang="fr" sz="1000">
                <a:latin typeface="Open Sans Light"/>
                <a:ea typeface="Open Sans Light"/>
                <a:cs typeface="Open Sans Light"/>
              </a:rPr>
              <a:t> +33 (0) 6 XX XX XX XX</a:t>
            </a:r>
            <a:br>
              <a:rPr lang="fr" sz="1000">
                <a:solidFill>
                  <a:srgbClr val="000000"/>
                </a:solidFill>
                <a:latin typeface="Open Sans Light"/>
                <a:ea typeface="Open Sans Light"/>
                <a:cs typeface="Open Sans Light"/>
              </a:rPr>
            </a:br>
            <a:r>
              <a:rPr lang="fr" sz="1000" b="1">
                <a:latin typeface="Open Sans"/>
                <a:ea typeface="Open Sans"/>
                <a:cs typeface="Open Sans"/>
              </a:rPr>
              <a:t>Mail :</a:t>
            </a:r>
            <a:r>
              <a:rPr lang="fr" sz="1000">
                <a:latin typeface="Open Sans Light"/>
                <a:ea typeface="Open Sans Light"/>
                <a:cs typeface="Open Sans Light"/>
              </a:rPr>
              <a:t> contact@lafabrique.fr</a:t>
            </a:r>
            <a:br>
              <a:rPr lang="fr" sz="1000">
                <a:solidFill>
                  <a:srgbClr val="000000"/>
                </a:solidFill>
                <a:latin typeface="Open Sans Light"/>
                <a:ea typeface="Open Sans Light"/>
                <a:cs typeface="Open Sans Light"/>
              </a:rPr>
            </a:br>
            <a:r>
              <a:rPr lang="fr" sz="1000" b="1">
                <a:latin typeface="Open Sans"/>
                <a:ea typeface="Open Sans"/>
                <a:cs typeface="Open Sans"/>
              </a:rPr>
              <a:t>Site :</a:t>
            </a:r>
            <a:r>
              <a:rPr lang="fr" sz="1000">
                <a:latin typeface="Open Sans Light"/>
                <a:ea typeface="Open Sans Light"/>
                <a:cs typeface="Open Sans Light"/>
              </a:rPr>
              <a:t> lafabriquedesmobilites.fr</a:t>
            </a:r>
            <a:br>
              <a:rPr lang="fr" sz="1000">
                <a:solidFill>
                  <a:srgbClr val="000000"/>
                </a:solidFill>
                <a:latin typeface="Open Sans Light"/>
                <a:ea typeface="Open Sans Light"/>
                <a:cs typeface="Open Sans Light"/>
              </a:rPr>
            </a:br>
            <a:r>
              <a:rPr lang="fr" sz="1000" b="1">
                <a:latin typeface="Open Sans"/>
                <a:ea typeface="Open Sans"/>
                <a:cs typeface="Open Sans"/>
              </a:rPr>
              <a:t>Twitter :</a:t>
            </a:r>
            <a:r>
              <a:rPr lang="fr" sz="1000">
                <a:latin typeface="Open Sans Light"/>
                <a:ea typeface="Open Sans Light"/>
                <a:cs typeface="Open Sans Light"/>
              </a:rPr>
              <a:t> @fabmob</a:t>
            </a:r>
            <a:endParaRPr sz="1000">
              <a:solidFill>
                <a:srgbClr val="FF4713"/>
              </a:solidFill>
              <a:latin typeface="Open Sans Light"/>
              <a:ea typeface="Open Sans Light"/>
              <a:cs typeface="Open Sans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1 1" preserve="0" showMasterPhAnim="0" userDrawn="1">
  <p:cSld name="TITLE_AND_TWO_COLUMNS_1_1">
    <p:spTree>
      <p:nvGrpSpPr>
        <p:cNvPr id="1" name="" hidden="0"/>
        <p:cNvGrpSpPr/>
        <p:nvPr isPhoto="0" userDrawn="0"/>
      </p:nvGrpSpPr>
      <p:grpSpPr bwMode="auto">
        <a:xfrm>
          <a:off x="0" y="0"/>
          <a:ext cx="0" cy="0"/>
          <a:chOff x="0" y="0"/>
          <a:chExt cx="0" cy="0"/>
        </a:xfrm>
      </p:grpSpPr>
      <p:sp>
        <p:nvSpPr>
          <p:cNvPr id="137" name="Google Shape;137;p21"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38" name="Google Shape;138;p21"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139" name="Google Shape;139;p21" hidden="0"/>
          <p:cNvSpPr/>
          <p:nvPr isPhoto="0" userDrawn="0"/>
        </p:nvSpPr>
        <p:spPr bwMode="auto">
          <a:xfrm>
            <a:off x="0" y="0"/>
            <a:ext cx="4315500" cy="5143500"/>
          </a:xfrm>
          <a:prstGeom prst="rect">
            <a:avLst/>
          </a:prstGeom>
          <a:solidFill>
            <a:srgbClr val="FFFF78"/>
          </a:solidFill>
          <a:ln>
            <a:noFill/>
          </a:ln>
          <a:effectLst>
            <a:outerShdw blurRad="57150" dist="38100" rotWithShape="0" algn="bl">
              <a:srgbClr val="000000">
                <a:alpha val="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40" name="Google Shape;140;p21" hidden="0"/>
          <p:cNvSpPr txBox="1"/>
          <p:nvPr isPhoto="0" userDrawn="0">
            <p:ph type="subTitle" idx="1" hasCustomPrompt="0"/>
          </p:nvPr>
        </p:nvSpPr>
        <p:spPr bwMode="auto">
          <a:xfrm>
            <a:off x="5999750" y="767050"/>
            <a:ext cx="2604000" cy="36906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100"/>
              <a:buFont typeface="Open Sans Light"/>
              <a:buNone/>
              <a:defRPr sz="1100">
                <a:latin typeface="Open Sans Light"/>
                <a:ea typeface="Open Sans Light"/>
                <a:cs typeface="Open Sans Light"/>
              </a:defRPr>
            </a:lvl2pPr>
            <a:lvl3pPr lvl="2">
              <a:spcBef>
                <a:spcPts val="0"/>
              </a:spcBef>
              <a:spcAft>
                <a:spcPts val="0"/>
              </a:spcAft>
              <a:buSzPts val="1100"/>
              <a:buFont typeface="Open Sans Light"/>
              <a:buNone/>
              <a:defRPr sz="1100">
                <a:latin typeface="Open Sans Light"/>
                <a:ea typeface="Open Sans Light"/>
                <a:cs typeface="Open Sans Light"/>
              </a:defRPr>
            </a:lvl3pPr>
            <a:lvl4pPr lvl="3">
              <a:spcBef>
                <a:spcPts val="0"/>
              </a:spcBef>
              <a:spcAft>
                <a:spcPts val="0"/>
              </a:spcAft>
              <a:buSzPts val="1100"/>
              <a:buFont typeface="Open Sans Light"/>
              <a:buNone/>
              <a:defRPr sz="1100">
                <a:latin typeface="Open Sans Light"/>
                <a:ea typeface="Open Sans Light"/>
                <a:cs typeface="Open Sans Light"/>
              </a:defRPr>
            </a:lvl4pPr>
            <a:lvl5pPr lvl="4">
              <a:spcBef>
                <a:spcPts val="0"/>
              </a:spcBef>
              <a:spcAft>
                <a:spcPts val="0"/>
              </a:spcAft>
              <a:buSzPts val="1100"/>
              <a:buFont typeface="Open Sans Light"/>
              <a:buNone/>
              <a:defRPr sz="1100">
                <a:latin typeface="Open Sans Light"/>
                <a:ea typeface="Open Sans Light"/>
                <a:cs typeface="Open Sans Light"/>
              </a:defRPr>
            </a:lvl5pPr>
            <a:lvl6pPr lvl="5">
              <a:spcBef>
                <a:spcPts val="0"/>
              </a:spcBef>
              <a:spcAft>
                <a:spcPts val="0"/>
              </a:spcAft>
              <a:buSzPts val="1100"/>
              <a:buFont typeface="Open Sans Light"/>
              <a:buNone/>
              <a:defRPr sz="1100">
                <a:latin typeface="Open Sans Light"/>
                <a:ea typeface="Open Sans Light"/>
                <a:cs typeface="Open Sans Light"/>
              </a:defRPr>
            </a:lvl6pPr>
            <a:lvl7pPr lvl="6">
              <a:spcBef>
                <a:spcPts val="0"/>
              </a:spcBef>
              <a:spcAft>
                <a:spcPts val="0"/>
              </a:spcAft>
              <a:buSzPts val="1100"/>
              <a:buFont typeface="Open Sans Light"/>
              <a:buNone/>
              <a:defRPr sz="1100">
                <a:latin typeface="Open Sans Light"/>
                <a:ea typeface="Open Sans Light"/>
                <a:cs typeface="Open Sans Light"/>
              </a:defRPr>
            </a:lvl7pPr>
            <a:lvl8pPr lvl="7">
              <a:spcBef>
                <a:spcPts val="0"/>
              </a:spcBef>
              <a:spcAft>
                <a:spcPts val="0"/>
              </a:spcAft>
              <a:buSzPts val="1100"/>
              <a:buFont typeface="Open Sans Light"/>
              <a:buNone/>
              <a:defRPr sz="1100">
                <a:latin typeface="Open Sans Light"/>
                <a:ea typeface="Open Sans Light"/>
                <a:cs typeface="Open Sans Light"/>
              </a:defRPr>
            </a:lvl8pPr>
            <a:lvl9pPr lvl="8">
              <a:spcBef>
                <a:spcPts val="0"/>
              </a:spcBef>
              <a:spcAft>
                <a:spcPts val="0"/>
              </a:spcAft>
              <a:buSzPts val="1100"/>
              <a:buFont typeface="Open Sans Light"/>
              <a:buNone/>
              <a:defRPr sz="1100">
                <a:latin typeface="Open Sans Light"/>
                <a:ea typeface="Open Sans Light"/>
                <a:cs typeface="Open Sans Light"/>
              </a:defRPr>
            </a:lvl9pPr>
          </a:lstStyle>
          <a:p>
            <a:pPr>
              <a:defRPr/>
            </a:pPr>
            <a:endParaRPr/>
          </a:p>
        </p:txBody>
      </p:sp>
      <p:sp>
        <p:nvSpPr>
          <p:cNvPr id="141" name="Google Shape;141;p21" hidden="0"/>
          <p:cNvSpPr txBox="1"/>
          <p:nvPr isPhoto="0" userDrawn="0">
            <p:ph type="subTitle" idx="2" hasCustomPrompt="0"/>
          </p:nvPr>
        </p:nvSpPr>
        <p:spPr bwMode="auto">
          <a:xfrm>
            <a:off x="540175" y="767050"/>
            <a:ext cx="3468000" cy="1804800"/>
          </a:xfrm>
          <a:prstGeom prst="rect">
            <a:avLst/>
          </a:prstGeom>
        </p:spPr>
        <p:txBody>
          <a:bodyPr spcFirstLastPara="1" wrap="square" lIns="0" tIns="0" rIns="0" bIns="0" anchor="t" anchorCtr="0">
            <a:normAutofit/>
          </a:bodyPr>
          <a:lstStyle>
            <a:lvl1pPr lvl="0">
              <a:spcBef>
                <a:spcPts val="0"/>
              </a:spcBef>
              <a:spcAft>
                <a:spcPts val="0"/>
              </a:spcAft>
              <a:buSzPts val="1800"/>
              <a:buNone/>
              <a:defRPr sz="26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1 1 1" preserve="0" showMasterPhAnim="0" userDrawn="1">
  <p:cSld name="TITLE_AND_TWO_COLUMNS_1_1_1">
    <p:spTree>
      <p:nvGrpSpPr>
        <p:cNvPr id="1" name="" hidden="0"/>
        <p:cNvGrpSpPr/>
        <p:nvPr isPhoto="0" userDrawn="0"/>
      </p:nvGrpSpPr>
      <p:grpSpPr bwMode="auto">
        <a:xfrm>
          <a:off x="0" y="0"/>
          <a:ext cx="0" cy="0"/>
          <a:chOff x="0" y="0"/>
          <a:chExt cx="0" cy="0"/>
        </a:xfrm>
      </p:grpSpPr>
      <p:sp>
        <p:nvSpPr>
          <p:cNvPr id="143" name="Google Shape;143;p22" hidden="0"/>
          <p:cNvSpPr/>
          <p:nvPr isPhoto="0" userDrawn="0"/>
        </p:nvSpPr>
        <p:spPr bwMode="auto">
          <a:xfrm>
            <a:off x="0" y="0"/>
            <a:ext cx="4315500" cy="5143500"/>
          </a:xfrm>
          <a:prstGeom prst="rect">
            <a:avLst/>
          </a:prstGeom>
          <a:solidFill>
            <a:srgbClr val="B8F2FF"/>
          </a:solidFill>
          <a:ln>
            <a:noFill/>
          </a:ln>
          <a:effectLst>
            <a:outerShdw blurRad="57150" dist="38100" rotWithShape="0" algn="bl">
              <a:srgbClr val="000000">
                <a:alpha val="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44" name="Google Shape;144;p22" hidden="0"/>
          <p:cNvSpPr txBox="1"/>
          <p:nvPr isPhoto="0" userDrawn="0">
            <p:ph type="subTitle" idx="1" hasCustomPrompt="0"/>
          </p:nvPr>
        </p:nvSpPr>
        <p:spPr bwMode="auto">
          <a:xfrm>
            <a:off x="540175" y="767050"/>
            <a:ext cx="3468000" cy="1804800"/>
          </a:xfrm>
          <a:prstGeom prst="rect">
            <a:avLst/>
          </a:prstGeom>
        </p:spPr>
        <p:txBody>
          <a:bodyPr spcFirstLastPara="1" wrap="square" lIns="0" tIns="0" rIns="0" bIns="0" anchor="t" anchorCtr="0">
            <a:normAutofit/>
          </a:bodyPr>
          <a:lstStyle>
            <a:lvl1pPr lvl="0">
              <a:spcBef>
                <a:spcPts val="0"/>
              </a:spcBef>
              <a:spcAft>
                <a:spcPts val="0"/>
              </a:spcAft>
              <a:buSzPts val="1800"/>
              <a:buNone/>
              <a:defRPr sz="26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
        <p:nvSpPr>
          <p:cNvPr id="145" name="Google Shape;145;p22"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46" name="Google Shape;146;p22"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147" name="Google Shape;147;p22" hidden="0"/>
          <p:cNvSpPr txBox="1"/>
          <p:nvPr isPhoto="0" userDrawn="0">
            <p:ph type="subTitle" idx="2" hasCustomPrompt="0"/>
          </p:nvPr>
        </p:nvSpPr>
        <p:spPr bwMode="auto">
          <a:xfrm>
            <a:off x="5999750" y="767050"/>
            <a:ext cx="2604000" cy="36906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100"/>
              <a:buFont typeface="Open Sans Light"/>
              <a:buNone/>
              <a:defRPr sz="1100">
                <a:latin typeface="Open Sans Light"/>
                <a:ea typeface="Open Sans Light"/>
                <a:cs typeface="Open Sans Light"/>
              </a:defRPr>
            </a:lvl2pPr>
            <a:lvl3pPr lvl="2">
              <a:spcBef>
                <a:spcPts val="0"/>
              </a:spcBef>
              <a:spcAft>
                <a:spcPts val="0"/>
              </a:spcAft>
              <a:buSzPts val="1100"/>
              <a:buFont typeface="Open Sans Light"/>
              <a:buNone/>
              <a:defRPr sz="1100">
                <a:latin typeface="Open Sans Light"/>
                <a:ea typeface="Open Sans Light"/>
                <a:cs typeface="Open Sans Light"/>
              </a:defRPr>
            </a:lvl3pPr>
            <a:lvl4pPr lvl="3">
              <a:spcBef>
                <a:spcPts val="0"/>
              </a:spcBef>
              <a:spcAft>
                <a:spcPts val="0"/>
              </a:spcAft>
              <a:buSzPts val="1100"/>
              <a:buFont typeface="Open Sans Light"/>
              <a:buNone/>
              <a:defRPr sz="1100">
                <a:latin typeface="Open Sans Light"/>
                <a:ea typeface="Open Sans Light"/>
                <a:cs typeface="Open Sans Light"/>
              </a:defRPr>
            </a:lvl4pPr>
            <a:lvl5pPr lvl="4">
              <a:spcBef>
                <a:spcPts val="0"/>
              </a:spcBef>
              <a:spcAft>
                <a:spcPts val="0"/>
              </a:spcAft>
              <a:buSzPts val="1100"/>
              <a:buFont typeface="Open Sans Light"/>
              <a:buNone/>
              <a:defRPr sz="1100">
                <a:latin typeface="Open Sans Light"/>
                <a:ea typeface="Open Sans Light"/>
                <a:cs typeface="Open Sans Light"/>
              </a:defRPr>
            </a:lvl5pPr>
            <a:lvl6pPr lvl="5">
              <a:spcBef>
                <a:spcPts val="0"/>
              </a:spcBef>
              <a:spcAft>
                <a:spcPts val="0"/>
              </a:spcAft>
              <a:buSzPts val="1100"/>
              <a:buFont typeface="Open Sans Light"/>
              <a:buNone/>
              <a:defRPr sz="1100">
                <a:latin typeface="Open Sans Light"/>
                <a:ea typeface="Open Sans Light"/>
                <a:cs typeface="Open Sans Light"/>
              </a:defRPr>
            </a:lvl6pPr>
            <a:lvl7pPr lvl="6">
              <a:spcBef>
                <a:spcPts val="0"/>
              </a:spcBef>
              <a:spcAft>
                <a:spcPts val="0"/>
              </a:spcAft>
              <a:buSzPts val="1100"/>
              <a:buFont typeface="Open Sans Light"/>
              <a:buNone/>
              <a:defRPr sz="1100">
                <a:latin typeface="Open Sans Light"/>
                <a:ea typeface="Open Sans Light"/>
                <a:cs typeface="Open Sans Light"/>
              </a:defRPr>
            </a:lvl7pPr>
            <a:lvl8pPr lvl="7">
              <a:spcBef>
                <a:spcPts val="0"/>
              </a:spcBef>
              <a:spcAft>
                <a:spcPts val="0"/>
              </a:spcAft>
              <a:buSzPts val="1100"/>
              <a:buFont typeface="Open Sans Light"/>
              <a:buNone/>
              <a:defRPr sz="1100">
                <a:latin typeface="Open Sans Light"/>
                <a:ea typeface="Open Sans Light"/>
                <a:cs typeface="Open Sans Light"/>
              </a:defRPr>
            </a:lvl8pPr>
            <a:lvl9pPr lvl="8">
              <a:spcBef>
                <a:spcPts val="0"/>
              </a:spcBef>
              <a:spcAft>
                <a:spcPts val="0"/>
              </a:spcAft>
              <a:buSzPts val="1100"/>
              <a:buFont typeface="Open Sans Light"/>
              <a:buNone/>
              <a:defRPr sz="1100">
                <a:latin typeface="Open Sans Light"/>
                <a:ea typeface="Open Sans Light"/>
                <a:cs typeface="Open Sans Light"/>
              </a:defRPr>
            </a:lvl9pPr>
          </a:lstStyle>
          <a:p>
            <a:pPr>
              <a:defRPr/>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re et texte sur deux colonnes 1 1 1 1" preserve="0" showMasterPhAnim="0" userDrawn="1">
  <p:cSld name="TITLE_AND_TWO_COLUMNS_1_1_1_1">
    <p:spTree>
      <p:nvGrpSpPr>
        <p:cNvPr id="1" name="" hidden="0"/>
        <p:cNvGrpSpPr/>
        <p:nvPr isPhoto="0" userDrawn="0"/>
      </p:nvGrpSpPr>
      <p:grpSpPr bwMode="auto">
        <a:xfrm>
          <a:off x="0" y="0"/>
          <a:ext cx="0" cy="0"/>
          <a:chOff x="0" y="0"/>
          <a:chExt cx="0" cy="0"/>
        </a:xfrm>
      </p:grpSpPr>
      <p:sp>
        <p:nvSpPr>
          <p:cNvPr id="149" name="Google Shape;149;p23" hidden="0"/>
          <p:cNvSpPr/>
          <p:nvPr isPhoto="0" userDrawn="0"/>
        </p:nvSpPr>
        <p:spPr bwMode="auto">
          <a:xfrm>
            <a:off x="0" y="0"/>
            <a:ext cx="4315500" cy="5143500"/>
          </a:xfrm>
          <a:prstGeom prst="rect">
            <a:avLst/>
          </a:prstGeom>
          <a:solidFill>
            <a:srgbClr val="98F9CE"/>
          </a:solidFill>
          <a:ln>
            <a:noFill/>
          </a:ln>
          <a:effectLst>
            <a:outerShdw blurRad="57150" dist="38100" rotWithShape="0" algn="bl">
              <a:srgbClr val="000000">
                <a:alpha val="7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50" name="Google Shape;150;p23" hidden="0"/>
          <p:cNvSpPr txBox="1"/>
          <p:nvPr isPhoto="0" userDrawn="0">
            <p:ph type="subTitle" idx="1" hasCustomPrompt="0"/>
          </p:nvPr>
        </p:nvSpPr>
        <p:spPr bwMode="auto">
          <a:xfrm>
            <a:off x="540175" y="767050"/>
            <a:ext cx="3468000" cy="1804800"/>
          </a:xfrm>
          <a:prstGeom prst="rect">
            <a:avLst/>
          </a:prstGeom>
        </p:spPr>
        <p:txBody>
          <a:bodyPr spcFirstLastPara="1" wrap="square" lIns="0" tIns="0" rIns="0" bIns="0" anchor="t" anchorCtr="0">
            <a:normAutofit/>
          </a:bodyPr>
          <a:lstStyle>
            <a:lvl1pPr lvl="0">
              <a:spcBef>
                <a:spcPts val="0"/>
              </a:spcBef>
              <a:spcAft>
                <a:spcPts val="0"/>
              </a:spcAft>
              <a:buSzPts val="1800"/>
              <a:buNone/>
              <a:defRPr sz="2600" b="1">
                <a:latin typeface="Open Sans"/>
                <a:ea typeface="Open Sans"/>
                <a:cs typeface="Open Sans"/>
              </a:defRPr>
            </a:lvl1pPr>
            <a:lvl2pPr lvl="1">
              <a:spcBef>
                <a:spcPts val="0"/>
              </a:spcBef>
              <a:spcAft>
                <a:spcPts val="0"/>
              </a:spcAft>
              <a:buSzPts val="1400"/>
              <a:buNone/>
              <a:defRPr sz="2600" b="1">
                <a:latin typeface="Open Sans"/>
                <a:ea typeface="Open Sans"/>
                <a:cs typeface="Open Sans"/>
              </a:defRPr>
            </a:lvl2pPr>
            <a:lvl3pPr lvl="2">
              <a:spcBef>
                <a:spcPts val="0"/>
              </a:spcBef>
              <a:spcAft>
                <a:spcPts val="0"/>
              </a:spcAft>
              <a:buSzPts val="1400"/>
              <a:buNone/>
              <a:defRPr sz="2600" b="1">
                <a:latin typeface="Open Sans"/>
                <a:ea typeface="Open Sans"/>
                <a:cs typeface="Open Sans"/>
              </a:defRPr>
            </a:lvl3pPr>
            <a:lvl4pPr lvl="3">
              <a:spcBef>
                <a:spcPts val="0"/>
              </a:spcBef>
              <a:spcAft>
                <a:spcPts val="0"/>
              </a:spcAft>
              <a:buSzPts val="1400"/>
              <a:buNone/>
              <a:defRPr sz="2600" b="1">
                <a:latin typeface="Open Sans"/>
                <a:ea typeface="Open Sans"/>
                <a:cs typeface="Open Sans"/>
              </a:defRPr>
            </a:lvl4pPr>
            <a:lvl5pPr lvl="4">
              <a:spcBef>
                <a:spcPts val="0"/>
              </a:spcBef>
              <a:spcAft>
                <a:spcPts val="0"/>
              </a:spcAft>
              <a:buSzPts val="1400"/>
              <a:buNone/>
              <a:defRPr sz="2600" b="1">
                <a:latin typeface="Open Sans"/>
                <a:ea typeface="Open Sans"/>
                <a:cs typeface="Open Sans"/>
              </a:defRPr>
            </a:lvl5pPr>
            <a:lvl6pPr lvl="5">
              <a:spcBef>
                <a:spcPts val="0"/>
              </a:spcBef>
              <a:spcAft>
                <a:spcPts val="0"/>
              </a:spcAft>
              <a:buSzPts val="1400"/>
              <a:buNone/>
              <a:defRPr sz="2600" b="1">
                <a:latin typeface="Open Sans"/>
                <a:ea typeface="Open Sans"/>
                <a:cs typeface="Open Sans"/>
              </a:defRPr>
            </a:lvl6pPr>
            <a:lvl7pPr lvl="6">
              <a:spcBef>
                <a:spcPts val="0"/>
              </a:spcBef>
              <a:spcAft>
                <a:spcPts val="0"/>
              </a:spcAft>
              <a:buSzPts val="1400"/>
              <a:buNone/>
              <a:defRPr sz="2600" b="1">
                <a:latin typeface="Open Sans"/>
                <a:ea typeface="Open Sans"/>
                <a:cs typeface="Open Sans"/>
              </a:defRPr>
            </a:lvl7pPr>
            <a:lvl8pPr lvl="7">
              <a:spcBef>
                <a:spcPts val="0"/>
              </a:spcBef>
              <a:spcAft>
                <a:spcPts val="0"/>
              </a:spcAft>
              <a:buSzPts val="1400"/>
              <a:buNone/>
              <a:defRPr sz="2600" b="1">
                <a:latin typeface="Open Sans"/>
                <a:ea typeface="Open Sans"/>
                <a:cs typeface="Open Sans"/>
              </a:defRPr>
            </a:lvl8pPr>
            <a:lvl9pPr lvl="8">
              <a:spcBef>
                <a:spcPts val="0"/>
              </a:spcBef>
              <a:spcAft>
                <a:spcPts val="0"/>
              </a:spcAft>
              <a:buSzPts val="1400"/>
              <a:buNone/>
              <a:defRPr sz="2600" b="1">
                <a:latin typeface="Open Sans"/>
                <a:ea typeface="Open Sans"/>
                <a:cs typeface="Open Sans"/>
              </a:defRPr>
            </a:lvl9pPr>
          </a:lstStyle>
          <a:p>
            <a:pPr>
              <a:defRPr/>
            </a:pPr>
            <a:endParaRPr/>
          </a:p>
        </p:txBody>
      </p:sp>
      <p:sp>
        <p:nvSpPr>
          <p:cNvPr id="151" name="Google Shape;151;p23"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152" name="Google Shape;152;p23"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153" name="Google Shape;153;p23" hidden="0"/>
          <p:cNvSpPr txBox="1"/>
          <p:nvPr isPhoto="0" userDrawn="0">
            <p:ph type="subTitle" idx="2" hasCustomPrompt="0"/>
          </p:nvPr>
        </p:nvSpPr>
        <p:spPr bwMode="auto">
          <a:xfrm>
            <a:off x="5999750" y="767050"/>
            <a:ext cx="2604000" cy="36906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100"/>
              <a:buFont typeface="Open Sans Light"/>
              <a:buNone/>
              <a:defRPr sz="1100">
                <a:latin typeface="Open Sans Light"/>
                <a:ea typeface="Open Sans Light"/>
                <a:cs typeface="Open Sans Light"/>
              </a:defRPr>
            </a:lvl2pPr>
            <a:lvl3pPr lvl="2">
              <a:spcBef>
                <a:spcPts val="0"/>
              </a:spcBef>
              <a:spcAft>
                <a:spcPts val="0"/>
              </a:spcAft>
              <a:buSzPts val="1100"/>
              <a:buFont typeface="Open Sans Light"/>
              <a:buNone/>
              <a:defRPr sz="1100">
                <a:latin typeface="Open Sans Light"/>
                <a:ea typeface="Open Sans Light"/>
                <a:cs typeface="Open Sans Light"/>
              </a:defRPr>
            </a:lvl3pPr>
            <a:lvl4pPr lvl="3">
              <a:spcBef>
                <a:spcPts val="0"/>
              </a:spcBef>
              <a:spcAft>
                <a:spcPts val="0"/>
              </a:spcAft>
              <a:buSzPts val="1100"/>
              <a:buFont typeface="Open Sans Light"/>
              <a:buNone/>
              <a:defRPr sz="1100">
                <a:latin typeface="Open Sans Light"/>
                <a:ea typeface="Open Sans Light"/>
                <a:cs typeface="Open Sans Light"/>
              </a:defRPr>
            </a:lvl4pPr>
            <a:lvl5pPr lvl="4">
              <a:spcBef>
                <a:spcPts val="0"/>
              </a:spcBef>
              <a:spcAft>
                <a:spcPts val="0"/>
              </a:spcAft>
              <a:buSzPts val="1100"/>
              <a:buFont typeface="Open Sans Light"/>
              <a:buNone/>
              <a:defRPr sz="1100">
                <a:latin typeface="Open Sans Light"/>
                <a:ea typeface="Open Sans Light"/>
                <a:cs typeface="Open Sans Light"/>
              </a:defRPr>
            </a:lvl5pPr>
            <a:lvl6pPr lvl="5">
              <a:spcBef>
                <a:spcPts val="0"/>
              </a:spcBef>
              <a:spcAft>
                <a:spcPts val="0"/>
              </a:spcAft>
              <a:buSzPts val="1100"/>
              <a:buFont typeface="Open Sans Light"/>
              <a:buNone/>
              <a:defRPr sz="1100">
                <a:latin typeface="Open Sans Light"/>
                <a:ea typeface="Open Sans Light"/>
                <a:cs typeface="Open Sans Light"/>
              </a:defRPr>
            </a:lvl6pPr>
            <a:lvl7pPr lvl="6">
              <a:spcBef>
                <a:spcPts val="0"/>
              </a:spcBef>
              <a:spcAft>
                <a:spcPts val="0"/>
              </a:spcAft>
              <a:buSzPts val="1100"/>
              <a:buFont typeface="Open Sans Light"/>
              <a:buNone/>
              <a:defRPr sz="1100">
                <a:latin typeface="Open Sans Light"/>
                <a:ea typeface="Open Sans Light"/>
                <a:cs typeface="Open Sans Light"/>
              </a:defRPr>
            </a:lvl7pPr>
            <a:lvl8pPr lvl="7">
              <a:spcBef>
                <a:spcPts val="0"/>
              </a:spcBef>
              <a:spcAft>
                <a:spcPts val="0"/>
              </a:spcAft>
              <a:buSzPts val="1100"/>
              <a:buFont typeface="Open Sans Light"/>
              <a:buNone/>
              <a:defRPr sz="1100">
                <a:latin typeface="Open Sans Light"/>
                <a:ea typeface="Open Sans Light"/>
                <a:cs typeface="Open Sans Light"/>
              </a:defRPr>
            </a:lvl8pPr>
            <a:lvl9pPr lvl="8">
              <a:spcBef>
                <a:spcPts val="0"/>
              </a:spcBef>
              <a:spcAft>
                <a:spcPts val="0"/>
              </a:spcAft>
              <a:buSzPts val="1100"/>
              <a:buFont typeface="Open Sans Light"/>
              <a:buNone/>
              <a:defRPr sz="1100">
                <a:latin typeface="Open Sans Light"/>
                <a:ea typeface="Open Sans Light"/>
                <a:cs typeface="Open Sans Light"/>
              </a:defRPr>
            </a:lvl9pPr>
          </a:lstStyle>
          <a:p>
            <a:pPr>
              <a:defRPr/>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lank" preserve="0" showMasterPhAnim="0" type="blank" userDrawn="1">
  <p:cSld name="BLANK">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preserve="0" showMasterPhAnim="0" userDrawn="1">
  <p:cSld name="SECTION_HEADER_5">
    <p:spTree>
      <p:nvGrpSpPr>
        <p:cNvPr id="1" name="" hidden="0"/>
        <p:cNvGrpSpPr/>
        <p:nvPr isPhoto="0" userDrawn="0"/>
      </p:nvGrpSpPr>
      <p:grpSpPr bwMode="auto">
        <a:xfrm>
          <a:off x="0" y="0"/>
          <a:ext cx="0" cy="0"/>
          <a:chOff x="0" y="0"/>
          <a:chExt cx="0" cy="0"/>
        </a:xfrm>
      </p:grpSpPr>
      <p:sp>
        <p:nvSpPr>
          <p:cNvPr id="19" name="Google Shape;19;p4"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20" name="Google Shape;20;p4"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21" name="Google Shape;21;p4" hidden="0"/>
          <p:cNvSpPr txBox="1"/>
          <p:nvPr isPhoto="0" userDrawn="0">
            <p:ph type="subTitle" idx="1" hasCustomPrompt="0"/>
          </p:nvPr>
        </p:nvSpPr>
        <p:spPr bwMode="auto">
          <a:xfrm>
            <a:off x="1475350" y="1596525"/>
            <a:ext cx="2840100" cy="1073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22" name="Google Shape;22;p4" hidden="0"/>
          <p:cNvSpPr txBox="1"/>
          <p:nvPr isPhoto="0" userDrawn="0">
            <p:ph type="subTitle" idx="2" hasCustomPrompt="0"/>
          </p:nvPr>
        </p:nvSpPr>
        <p:spPr bwMode="auto">
          <a:xfrm>
            <a:off x="5763825" y="1608650"/>
            <a:ext cx="2840100" cy="1073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23" name="Google Shape;23;p4" hidden="0"/>
          <p:cNvSpPr txBox="1"/>
          <p:nvPr isPhoto="0" userDrawn="0">
            <p:ph type="subTitle" idx="3" hasCustomPrompt="0"/>
          </p:nvPr>
        </p:nvSpPr>
        <p:spPr bwMode="auto">
          <a:xfrm>
            <a:off x="1475350" y="3323425"/>
            <a:ext cx="2840100" cy="1073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24" name="Google Shape;24;p4" hidden="0"/>
          <p:cNvSpPr txBox="1"/>
          <p:nvPr isPhoto="0" userDrawn="0">
            <p:ph type="subTitle" idx="4" hasCustomPrompt="0"/>
          </p:nvPr>
        </p:nvSpPr>
        <p:spPr bwMode="auto">
          <a:xfrm>
            <a:off x="5763825" y="3335550"/>
            <a:ext cx="2840100" cy="1073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25" name="Google Shape;25;p4" hidden="0"/>
          <p:cNvSpPr txBox="1"/>
          <p:nvPr isPhoto="0" userDrawn="0">
            <p:ph type="subTitle" idx="5" hasCustomPrompt="0"/>
          </p:nvPr>
        </p:nvSpPr>
        <p:spPr bwMode="auto">
          <a:xfrm>
            <a:off x="1475350" y="1307925"/>
            <a:ext cx="2840100" cy="288600"/>
          </a:xfrm>
          <a:prstGeom prst="rect">
            <a:avLst/>
          </a:prstGeom>
        </p:spPr>
        <p:txBody>
          <a:bodyPr spcFirstLastPara="1" wrap="square" lIns="0" tIns="0" rIns="0" bIns="0" anchor="t"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pPr>
              <a:defRPr/>
            </a:pPr>
            <a:endParaRPr/>
          </a:p>
        </p:txBody>
      </p:sp>
      <p:sp>
        <p:nvSpPr>
          <p:cNvPr id="26" name="Google Shape;26;p4" hidden="0"/>
          <p:cNvSpPr txBox="1"/>
          <p:nvPr isPhoto="0" userDrawn="0">
            <p:ph type="subTitle" idx="6" hasCustomPrompt="0"/>
          </p:nvPr>
        </p:nvSpPr>
        <p:spPr bwMode="auto">
          <a:xfrm>
            <a:off x="5763825" y="1307925"/>
            <a:ext cx="2840100" cy="288600"/>
          </a:xfrm>
          <a:prstGeom prst="rect">
            <a:avLst/>
          </a:prstGeom>
        </p:spPr>
        <p:txBody>
          <a:bodyPr spcFirstLastPara="1" wrap="square" lIns="0" tIns="0" rIns="0" bIns="0" anchor="t"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pPr>
              <a:defRPr/>
            </a:pPr>
            <a:endParaRPr/>
          </a:p>
        </p:txBody>
      </p:sp>
      <p:sp>
        <p:nvSpPr>
          <p:cNvPr id="27" name="Google Shape;27;p4" hidden="0"/>
          <p:cNvSpPr txBox="1"/>
          <p:nvPr isPhoto="0" userDrawn="0">
            <p:ph type="subTitle" idx="7" hasCustomPrompt="0"/>
          </p:nvPr>
        </p:nvSpPr>
        <p:spPr bwMode="auto">
          <a:xfrm>
            <a:off x="1475350" y="3031988"/>
            <a:ext cx="2840100" cy="288600"/>
          </a:xfrm>
          <a:prstGeom prst="rect">
            <a:avLst/>
          </a:prstGeom>
        </p:spPr>
        <p:txBody>
          <a:bodyPr spcFirstLastPara="1" wrap="square" lIns="0" tIns="0" rIns="0" bIns="0" anchor="t"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pPr>
              <a:defRPr/>
            </a:pPr>
            <a:endParaRPr/>
          </a:p>
        </p:txBody>
      </p:sp>
      <p:sp>
        <p:nvSpPr>
          <p:cNvPr id="28" name="Google Shape;28;p4" hidden="0"/>
          <p:cNvSpPr txBox="1"/>
          <p:nvPr isPhoto="0" userDrawn="0">
            <p:ph type="subTitle" idx="8" hasCustomPrompt="0"/>
          </p:nvPr>
        </p:nvSpPr>
        <p:spPr bwMode="auto">
          <a:xfrm>
            <a:off x="5763825" y="3031988"/>
            <a:ext cx="2840100" cy="288600"/>
          </a:xfrm>
          <a:prstGeom prst="rect">
            <a:avLst/>
          </a:prstGeom>
        </p:spPr>
        <p:txBody>
          <a:bodyPr spcFirstLastPara="1" wrap="square" lIns="0" tIns="0" rIns="0" bIns="0" anchor="t"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pPr>
              <a:defRPr/>
            </a:pPr>
            <a:endParaRPr/>
          </a:p>
        </p:txBody>
      </p:sp>
      <p:sp>
        <p:nvSpPr>
          <p:cNvPr id="29" name="Google Shape;29;p4" hidden="0"/>
          <p:cNvSpPr txBox="1"/>
          <p:nvPr isPhoto="0" userDrawn="0">
            <p:ph type="subTitle" idx="9" hasCustomPrompt="0"/>
          </p:nvPr>
        </p:nvSpPr>
        <p:spPr bwMode="auto">
          <a:xfrm>
            <a:off x="540175" y="533300"/>
            <a:ext cx="7579200" cy="288600"/>
          </a:xfrm>
          <a:prstGeom prst="rect">
            <a:avLst/>
          </a:prstGeom>
        </p:spPr>
        <p:txBody>
          <a:bodyPr spcFirstLastPara="1" wrap="square" lIns="0" tIns="0" rIns="0" bIns="0" anchor="t" anchorCtr="0">
            <a:normAutofit/>
          </a:bodyPr>
          <a:lstStyle>
            <a:lvl1pPr lvl="0">
              <a:spcBef>
                <a:spcPts val="0"/>
              </a:spcBef>
              <a:spcAft>
                <a:spcPts val="0"/>
              </a:spcAft>
              <a:buSzPts val="2000"/>
              <a:buFont typeface="Open Sans"/>
              <a:buNone/>
              <a:defRPr sz="2000" b="1">
                <a:latin typeface="Open Sans"/>
                <a:ea typeface="Open Sans"/>
                <a:cs typeface="Open Sans"/>
              </a:defRPr>
            </a:lvl1pPr>
            <a:lvl2pPr lvl="1">
              <a:spcBef>
                <a:spcPts val="0"/>
              </a:spcBef>
              <a:spcAft>
                <a:spcPts val="0"/>
              </a:spcAft>
              <a:buSzPts val="2000"/>
              <a:buFont typeface="Open Sans"/>
              <a:buNone/>
              <a:defRPr sz="2000" b="1">
                <a:latin typeface="Open Sans"/>
                <a:ea typeface="Open Sans"/>
                <a:cs typeface="Open Sans"/>
              </a:defRPr>
            </a:lvl2pPr>
            <a:lvl3pPr lvl="2">
              <a:spcBef>
                <a:spcPts val="0"/>
              </a:spcBef>
              <a:spcAft>
                <a:spcPts val="0"/>
              </a:spcAft>
              <a:buSzPts val="2000"/>
              <a:buFont typeface="Open Sans"/>
              <a:buNone/>
              <a:defRPr sz="2000" b="1">
                <a:latin typeface="Open Sans"/>
                <a:ea typeface="Open Sans"/>
                <a:cs typeface="Open Sans"/>
              </a:defRPr>
            </a:lvl3pPr>
            <a:lvl4pPr lvl="3">
              <a:spcBef>
                <a:spcPts val="0"/>
              </a:spcBef>
              <a:spcAft>
                <a:spcPts val="0"/>
              </a:spcAft>
              <a:buSzPts val="2000"/>
              <a:buFont typeface="Open Sans"/>
              <a:buNone/>
              <a:defRPr sz="2000" b="1">
                <a:latin typeface="Open Sans"/>
                <a:ea typeface="Open Sans"/>
                <a:cs typeface="Open Sans"/>
              </a:defRPr>
            </a:lvl4pPr>
            <a:lvl5pPr lvl="4">
              <a:spcBef>
                <a:spcPts val="0"/>
              </a:spcBef>
              <a:spcAft>
                <a:spcPts val="0"/>
              </a:spcAft>
              <a:buSzPts val="2000"/>
              <a:buFont typeface="Open Sans"/>
              <a:buNone/>
              <a:defRPr sz="2000" b="1">
                <a:latin typeface="Open Sans"/>
                <a:ea typeface="Open Sans"/>
                <a:cs typeface="Open Sans"/>
              </a:defRPr>
            </a:lvl5pPr>
            <a:lvl6pPr lvl="5">
              <a:spcBef>
                <a:spcPts val="0"/>
              </a:spcBef>
              <a:spcAft>
                <a:spcPts val="0"/>
              </a:spcAft>
              <a:buSzPts val="2000"/>
              <a:buFont typeface="Open Sans"/>
              <a:buNone/>
              <a:defRPr sz="2000" b="1">
                <a:latin typeface="Open Sans"/>
                <a:ea typeface="Open Sans"/>
                <a:cs typeface="Open Sans"/>
              </a:defRPr>
            </a:lvl6pPr>
            <a:lvl7pPr lvl="6">
              <a:spcBef>
                <a:spcPts val="0"/>
              </a:spcBef>
              <a:spcAft>
                <a:spcPts val="0"/>
              </a:spcAft>
              <a:buSzPts val="2000"/>
              <a:buFont typeface="Open Sans"/>
              <a:buNone/>
              <a:defRPr sz="2000" b="1">
                <a:latin typeface="Open Sans"/>
                <a:ea typeface="Open Sans"/>
                <a:cs typeface="Open Sans"/>
              </a:defRPr>
            </a:lvl7pPr>
            <a:lvl8pPr lvl="7">
              <a:spcBef>
                <a:spcPts val="0"/>
              </a:spcBef>
              <a:spcAft>
                <a:spcPts val="0"/>
              </a:spcAft>
              <a:buSzPts val="2000"/>
              <a:buFont typeface="Open Sans"/>
              <a:buNone/>
              <a:defRPr sz="2000" b="1">
                <a:latin typeface="Open Sans"/>
                <a:ea typeface="Open Sans"/>
                <a:cs typeface="Open Sans"/>
              </a:defRPr>
            </a:lvl8pPr>
            <a:lvl9pPr lvl="8">
              <a:spcBef>
                <a:spcPts val="0"/>
              </a:spcBef>
              <a:spcAft>
                <a:spcPts val="0"/>
              </a:spcAft>
              <a:buSzPts val="2000"/>
              <a:buFont typeface="Open Sans"/>
              <a:buNone/>
              <a:defRPr sz="2000" b="1">
                <a:latin typeface="Open Sans"/>
                <a:ea typeface="Open Sans"/>
                <a:cs typeface="Open Sans"/>
              </a:defRPr>
            </a:lvl9p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1" preserve="0" showMasterPhAnim="0" userDrawn="1">
  <p:cSld name="SECTION_HEADER_5_1">
    <p:spTree>
      <p:nvGrpSpPr>
        <p:cNvPr id="1" name="" hidden="0"/>
        <p:cNvGrpSpPr/>
        <p:nvPr isPhoto="0" userDrawn="0"/>
      </p:nvGrpSpPr>
      <p:grpSpPr bwMode="auto">
        <a:xfrm>
          <a:off x="0" y="0"/>
          <a:ext cx="0" cy="0"/>
          <a:chOff x="0" y="0"/>
          <a:chExt cx="0" cy="0"/>
        </a:xfrm>
      </p:grpSpPr>
      <p:sp>
        <p:nvSpPr>
          <p:cNvPr id="31" name="Google Shape;31;p5"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32" name="Google Shape;32;p5"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33" name="Google Shape;33;p5" hidden="0"/>
          <p:cNvSpPr txBox="1"/>
          <p:nvPr isPhoto="0" userDrawn="0">
            <p:ph type="subTitle" idx="1" hasCustomPrompt="0"/>
          </p:nvPr>
        </p:nvSpPr>
        <p:spPr bwMode="auto">
          <a:xfrm>
            <a:off x="540175" y="2719125"/>
            <a:ext cx="2352600" cy="1844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34" name="Google Shape;34;p5" hidden="0"/>
          <p:cNvSpPr txBox="1"/>
          <p:nvPr isPhoto="0" userDrawn="0">
            <p:ph type="subTitle" idx="2" hasCustomPrompt="0"/>
          </p:nvPr>
        </p:nvSpPr>
        <p:spPr bwMode="auto">
          <a:xfrm>
            <a:off x="540175" y="1996425"/>
            <a:ext cx="2352600" cy="288600"/>
          </a:xfrm>
          <a:prstGeom prst="rect">
            <a:avLst/>
          </a:prstGeom>
        </p:spPr>
        <p:txBody>
          <a:bodyPr spcFirstLastPara="1" wrap="square" lIns="0" tIns="0" rIns="0" bIns="0" anchor="t" anchorCtr="0">
            <a:norm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a:pPr>
              <a:defRPr/>
            </a:pPr>
            <a:endParaRPr/>
          </a:p>
        </p:txBody>
      </p:sp>
      <p:sp>
        <p:nvSpPr>
          <p:cNvPr id="35" name="Google Shape;35;p5" hidden="0"/>
          <p:cNvSpPr txBox="1"/>
          <p:nvPr isPhoto="0" userDrawn="0">
            <p:ph type="subTitle" idx="3" hasCustomPrompt="0"/>
          </p:nvPr>
        </p:nvSpPr>
        <p:spPr bwMode="auto">
          <a:xfrm>
            <a:off x="6261375" y="2719125"/>
            <a:ext cx="2352600" cy="1844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36" name="Google Shape;36;p5" hidden="0"/>
          <p:cNvSpPr txBox="1"/>
          <p:nvPr isPhoto="0" userDrawn="0">
            <p:ph type="subTitle" idx="4" hasCustomPrompt="0"/>
          </p:nvPr>
        </p:nvSpPr>
        <p:spPr bwMode="auto">
          <a:xfrm>
            <a:off x="6261375" y="1996425"/>
            <a:ext cx="2352600" cy="288600"/>
          </a:xfrm>
          <a:prstGeom prst="rect">
            <a:avLst/>
          </a:prstGeom>
        </p:spPr>
        <p:txBody>
          <a:bodyPr spcFirstLastPara="1" wrap="square" lIns="0" tIns="0" rIns="0" bIns="0" anchor="t" anchorCtr="0">
            <a:norm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a:pPr>
              <a:defRPr/>
            </a:pPr>
            <a:endParaRPr/>
          </a:p>
        </p:txBody>
      </p:sp>
      <p:sp>
        <p:nvSpPr>
          <p:cNvPr id="37" name="Google Shape;37;p5" hidden="0"/>
          <p:cNvSpPr txBox="1"/>
          <p:nvPr isPhoto="0" userDrawn="0">
            <p:ph type="subTitle" idx="5" hasCustomPrompt="0"/>
          </p:nvPr>
        </p:nvSpPr>
        <p:spPr bwMode="auto">
          <a:xfrm>
            <a:off x="3400775" y="2719125"/>
            <a:ext cx="2352600" cy="1844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38" name="Google Shape;38;p5" hidden="0"/>
          <p:cNvSpPr txBox="1"/>
          <p:nvPr isPhoto="0" userDrawn="0">
            <p:ph type="subTitle" idx="6" hasCustomPrompt="0"/>
          </p:nvPr>
        </p:nvSpPr>
        <p:spPr bwMode="auto">
          <a:xfrm>
            <a:off x="3400775" y="1996425"/>
            <a:ext cx="2352600" cy="288600"/>
          </a:xfrm>
          <a:prstGeom prst="rect">
            <a:avLst/>
          </a:prstGeom>
        </p:spPr>
        <p:txBody>
          <a:bodyPr spcFirstLastPara="1" wrap="square" lIns="0" tIns="0" rIns="0" bIns="0" anchor="t" anchorCtr="0">
            <a:norm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a:pPr>
              <a:defRPr/>
            </a:pPr>
            <a:endParaRPr/>
          </a:p>
        </p:txBody>
      </p:sp>
      <p:sp>
        <p:nvSpPr>
          <p:cNvPr id="39" name="Google Shape;39;p5" hidden="0"/>
          <p:cNvSpPr txBox="1"/>
          <p:nvPr isPhoto="0" userDrawn="0">
            <p:ph type="subTitle" idx="7" hasCustomPrompt="0"/>
          </p:nvPr>
        </p:nvSpPr>
        <p:spPr bwMode="auto">
          <a:xfrm>
            <a:off x="540175" y="533300"/>
            <a:ext cx="7579200" cy="288600"/>
          </a:xfrm>
          <a:prstGeom prst="rect">
            <a:avLst/>
          </a:prstGeom>
        </p:spPr>
        <p:txBody>
          <a:bodyPr spcFirstLastPara="1" wrap="square" lIns="0" tIns="0" rIns="0" bIns="0" anchor="t" anchorCtr="0">
            <a:normAutofit/>
          </a:bodyPr>
          <a:lstStyle>
            <a:lvl1pPr lvl="0">
              <a:spcBef>
                <a:spcPts val="0"/>
              </a:spcBef>
              <a:spcAft>
                <a:spcPts val="0"/>
              </a:spcAft>
              <a:buSzPts val="2000"/>
              <a:buFont typeface="Open Sans"/>
              <a:buNone/>
              <a:defRPr sz="2000" b="1">
                <a:latin typeface="Open Sans"/>
                <a:ea typeface="Open Sans"/>
                <a:cs typeface="Open Sans"/>
              </a:defRPr>
            </a:lvl1pPr>
            <a:lvl2pPr lvl="1">
              <a:spcBef>
                <a:spcPts val="0"/>
              </a:spcBef>
              <a:spcAft>
                <a:spcPts val="0"/>
              </a:spcAft>
              <a:buSzPts val="2000"/>
              <a:buFont typeface="Open Sans"/>
              <a:buNone/>
              <a:defRPr sz="2000" b="1">
                <a:latin typeface="Open Sans"/>
                <a:ea typeface="Open Sans"/>
                <a:cs typeface="Open Sans"/>
              </a:defRPr>
            </a:lvl2pPr>
            <a:lvl3pPr lvl="2">
              <a:spcBef>
                <a:spcPts val="0"/>
              </a:spcBef>
              <a:spcAft>
                <a:spcPts val="0"/>
              </a:spcAft>
              <a:buSzPts val="2000"/>
              <a:buFont typeface="Open Sans"/>
              <a:buNone/>
              <a:defRPr sz="2000" b="1">
                <a:latin typeface="Open Sans"/>
                <a:ea typeface="Open Sans"/>
                <a:cs typeface="Open Sans"/>
              </a:defRPr>
            </a:lvl3pPr>
            <a:lvl4pPr lvl="3">
              <a:spcBef>
                <a:spcPts val="0"/>
              </a:spcBef>
              <a:spcAft>
                <a:spcPts val="0"/>
              </a:spcAft>
              <a:buSzPts val="2000"/>
              <a:buFont typeface="Open Sans"/>
              <a:buNone/>
              <a:defRPr sz="2000" b="1">
                <a:latin typeface="Open Sans"/>
                <a:ea typeface="Open Sans"/>
                <a:cs typeface="Open Sans"/>
              </a:defRPr>
            </a:lvl4pPr>
            <a:lvl5pPr lvl="4">
              <a:spcBef>
                <a:spcPts val="0"/>
              </a:spcBef>
              <a:spcAft>
                <a:spcPts val="0"/>
              </a:spcAft>
              <a:buSzPts val="2000"/>
              <a:buFont typeface="Open Sans"/>
              <a:buNone/>
              <a:defRPr sz="2000" b="1">
                <a:latin typeface="Open Sans"/>
                <a:ea typeface="Open Sans"/>
                <a:cs typeface="Open Sans"/>
              </a:defRPr>
            </a:lvl5pPr>
            <a:lvl6pPr lvl="5">
              <a:spcBef>
                <a:spcPts val="0"/>
              </a:spcBef>
              <a:spcAft>
                <a:spcPts val="0"/>
              </a:spcAft>
              <a:buSzPts val="2000"/>
              <a:buFont typeface="Open Sans"/>
              <a:buNone/>
              <a:defRPr sz="2000" b="1">
                <a:latin typeface="Open Sans"/>
                <a:ea typeface="Open Sans"/>
                <a:cs typeface="Open Sans"/>
              </a:defRPr>
            </a:lvl6pPr>
            <a:lvl7pPr lvl="6">
              <a:spcBef>
                <a:spcPts val="0"/>
              </a:spcBef>
              <a:spcAft>
                <a:spcPts val="0"/>
              </a:spcAft>
              <a:buSzPts val="2000"/>
              <a:buFont typeface="Open Sans"/>
              <a:buNone/>
              <a:defRPr sz="2000" b="1">
                <a:latin typeface="Open Sans"/>
                <a:ea typeface="Open Sans"/>
                <a:cs typeface="Open Sans"/>
              </a:defRPr>
            </a:lvl7pPr>
            <a:lvl8pPr lvl="7">
              <a:spcBef>
                <a:spcPts val="0"/>
              </a:spcBef>
              <a:spcAft>
                <a:spcPts val="0"/>
              </a:spcAft>
              <a:buSzPts val="2000"/>
              <a:buFont typeface="Open Sans"/>
              <a:buNone/>
              <a:defRPr sz="2000" b="1">
                <a:latin typeface="Open Sans"/>
                <a:ea typeface="Open Sans"/>
                <a:cs typeface="Open Sans"/>
              </a:defRPr>
            </a:lvl8pPr>
            <a:lvl9pPr lvl="8">
              <a:spcBef>
                <a:spcPts val="0"/>
              </a:spcBef>
              <a:spcAft>
                <a:spcPts val="0"/>
              </a:spcAft>
              <a:buSzPts val="2000"/>
              <a:buFont typeface="Open Sans"/>
              <a:buNone/>
              <a:defRPr sz="2000" b="1">
                <a:latin typeface="Open Sans"/>
                <a:ea typeface="Open Sans"/>
                <a:cs typeface="Open Sans"/>
              </a:defRPr>
            </a:lvl9pPr>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1 1" preserve="0" showMasterPhAnim="0" userDrawn="1">
  <p:cSld name="SECTION_HEADER_5_1_1">
    <p:spTree>
      <p:nvGrpSpPr>
        <p:cNvPr id="1" name="" hidden="0"/>
        <p:cNvGrpSpPr/>
        <p:nvPr isPhoto="0" userDrawn="0"/>
      </p:nvGrpSpPr>
      <p:grpSpPr bwMode="auto">
        <a:xfrm>
          <a:off x="0" y="0"/>
          <a:ext cx="0" cy="0"/>
          <a:chOff x="0" y="0"/>
          <a:chExt cx="0" cy="0"/>
        </a:xfrm>
      </p:grpSpPr>
      <p:sp>
        <p:nvSpPr>
          <p:cNvPr id="41" name="Google Shape;41;p6"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42" name="Google Shape;42;p6"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43" name="Google Shape;43;p6" hidden="0"/>
          <p:cNvSpPr txBox="1"/>
          <p:nvPr isPhoto="0" userDrawn="0">
            <p:ph type="subTitle" idx="1" hasCustomPrompt="0"/>
          </p:nvPr>
        </p:nvSpPr>
        <p:spPr bwMode="auto">
          <a:xfrm>
            <a:off x="540175" y="1251850"/>
            <a:ext cx="2352600" cy="3221699"/>
          </a:xfrm>
          <a:prstGeom prst="rect">
            <a:avLst/>
          </a:prstGeom>
        </p:spPr>
        <p:txBody>
          <a:bodyPr spcFirstLastPara="1" wrap="square" lIns="0" tIns="0" rIns="0" bIns="0" anchor="t" anchorCtr="0">
            <a:normAutofit/>
          </a:bodyPr>
          <a:lstStyle>
            <a:lvl1pPr lvl="0">
              <a:spcBef>
                <a:spcPts val="0"/>
              </a:spcBef>
              <a:spcAft>
                <a:spcPts val="0"/>
              </a:spcAft>
              <a:buSzPts val="1400"/>
              <a:buFont typeface="Open Sans"/>
              <a:buNone/>
              <a:defRPr sz="1400">
                <a:latin typeface="Open Sans"/>
                <a:ea typeface="Open Sans"/>
                <a:cs typeface="Open Sans"/>
              </a:defRPr>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a:pPr>
              <a:defRPr/>
            </a:pPr>
            <a:endParaRPr/>
          </a:p>
        </p:txBody>
      </p:sp>
      <p:sp>
        <p:nvSpPr>
          <p:cNvPr id="44" name="Google Shape;44;p6" hidden="0"/>
          <p:cNvSpPr txBox="1"/>
          <p:nvPr isPhoto="0" userDrawn="0">
            <p:ph type="subTitle" idx="2" hasCustomPrompt="0"/>
          </p:nvPr>
        </p:nvSpPr>
        <p:spPr bwMode="auto">
          <a:xfrm>
            <a:off x="4825525" y="1251850"/>
            <a:ext cx="3778200" cy="482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45" name="Google Shape;45;p6" hidden="0"/>
          <p:cNvSpPr txBox="1"/>
          <p:nvPr isPhoto="0" userDrawn="0">
            <p:ph type="subTitle" idx="3" hasCustomPrompt="0"/>
          </p:nvPr>
        </p:nvSpPr>
        <p:spPr bwMode="auto">
          <a:xfrm>
            <a:off x="540175" y="533300"/>
            <a:ext cx="7579200" cy="288600"/>
          </a:xfrm>
          <a:prstGeom prst="rect">
            <a:avLst/>
          </a:prstGeom>
        </p:spPr>
        <p:txBody>
          <a:bodyPr spcFirstLastPara="1" wrap="square" lIns="0" tIns="0" rIns="0" bIns="0" anchor="t" anchorCtr="0">
            <a:normAutofit/>
          </a:bodyPr>
          <a:lstStyle>
            <a:lvl1pPr lvl="0">
              <a:spcBef>
                <a:spcPts val="0"/>
              </a:spcBef>
              <a:spcAft>
                <a:spcPts val="0"/>
              </a:spcAft>
              <a:buSzPts val="2000"/>
              <a:buFont typeface="Open Sans"/>
              <a:buNone/>
              <a:defRPr sz="2000" b="1">
                <a:latin typeface="Open Sans"/>
                <a:ea typeface="Open Sans"/>
                <a:cs typeface="Open Sans"/>
              </a:defRPr>
            </a:lvl1pPr>
            <a:lvl2pPr lvl="1">
              <a:spcBef>
                <a:spcPts val="0"/>
              </a:spcBef>
              <a:spcAft>
                <a:spcPts val="0"/>
              </a:spcAft>
              <a:buSzPts val="2000"/>
              <a:buFont typeface="Open Sans"/>
              <a:buNone/>
              <a:defRPr sz="2000" b="1">
                <a:latin typeface="Open Sans"/>
                <a:ea typeface="Open Sans"/>
                <a:cs typeface="Open Sans"/>
              </a:defRPr>
            </a:lvl2pPr>
            <a:lvl3pPr lvl="2">
              <a:spcBef>
                <a:spcPts val="0"/>
              </a:spcBef>
              <a:spcAft>
                <a:spcPts val="0"/>
              </a:spcAft>
              <a:buSzPts val="2000"/>
              <a:buFont typeface="Open Sans"/>
              <a:buNone/>
              <a:defRPr sz="2000" b="1">
                <a:latin typeface="Open Sans"/>
                <a:ea typeface="Open Sans"/>
                <a:cs typeface="Open Sans"/>
              </a:defRPr>
            </a:lvl3pPr>
            <a:lvl4pPr lvl="3">
              <a:spcBef>
                <a:spcPts val="0"/>
              </a:spcBef>
              <a:spcAft>
                <a:spcPts val="0"/>
              </a:spcAft>
              <a:buSzPts val="2000"/>
              <a:buFont typeface="Open Sans"/>
              <a:buNone/>
              <a:defRPr sz="2000" b="1">
                <a:latin typeface="Open Sans"/>
                <a:ea typeface="Open Sans"/>
                <a:cs typeface="Open Sans"/>
              </a:defRPr>
            </a:lvl4pPr>
            <a:lvl5pPr lvl="4">
              <a:spcBef>
                <a:spcPts val="0"/>
              </a:spcBef>
              <a:spcAft>
                <a:spcPts val="0"/>
              </a:spcAft>
              <a:buSzPts val="2000"/>
              <a:buFont typeface="Open Sans"/>
              <a:buNone/>
              <a:defRPr sz="2000" b="1">
                <a:latin typeface="Open Sans"/>
                <a:ea typeface="Open Sans"/>
                <a:cs typeface="Open Sans"/>
              </a:defRPr>
            </a:lvl5pPr>
            <a:lvl6pPr lvl="5">
              <a:spcBef>
                <a:spcPts val="0"/>
              </a:spcBef>
              <a:spcAft>
                <a:spcPts val="0"/>
              </a:spcAft>
              <a:buSzPts val="2000"/>
              <a:buFont typeface="Open Sans"/>
              <a:buNone/>
              <a:defRPr sz="2000" b="1">
                <a:latin typeface="Open Sans"/>
                <a:ea typeface="Open Sans"/>
                <a:cs typeface="Open Sans"/>
              </a:defRPr>
            </a:lvl6pPr>
            <a:lvl7pPr lvl="6">
              <a:spcBef>
                <a:spcPts val="0"/>
              </a:spcBef>
              <a:spcAft>
                <a:spcPts val="0"/>
              </a:spcAft>
              <a:buSzPts val="2000"/>
              <a:buFont typeface="Open Sans"/>
              <a:buNone/>
              <a:defRPr sz="2000" b="1">
                <a:latin typeface="Open Sans"/>
                <a:ea typeface="Open Sans"/>
                <a:cs typeface="Open Sans"/>
              </a:defRPr>
            </a:lvl7pPr>
            <a:lvl8pPr lvl="7">
              <a:spcBef>
                <a:spcPts val="0"/>
              </a:spcBef>
              <a:spcAft>
                <a:spcPts val="0"/>
              </a:spcAft>
              <a:buSzPts val="2000"/>
              <a:buFont typeface="Open Sans"/>
              <a:buNone/>
              <a:defRPr sz="2000" b="1">
                <a:latin typeface="Open Sans"/>
                <a:ea typeface="Open Sans"/>
                <a:cs typeface="Open Sans"/>
              </a:defRPr>
            </a:lvl8pPr>
            <a:lvl9pPr lvl="8">
              <a:spcBef>
                <a:spcPts val="0"/>
              </a:spcBef>
              <a:spcAft>
                <a:spcPts val="0"/>
              </a:spcAft>
              <a:buSzPts val="2000"/>
              <a:buFont typeface="Open Sans"/>
              <a:buNone/>
              <a:defRPr sz="2000" b="1">
                <a:latin typeface="Open Sans"/>
                <a:ea typeface="Open Sans"/>
                <a:cs typeface="Open Sans"/>
              </a:defRPr>
            </a:lvl9pPr>
          </a:lstStyle>
          <a:p>
            <a:pPr>
              <a:defRPr/>
            </a:pPr>
            <a:endParaRPr/>
          </a:p>
        </p:txBody>
      </p:sp>
      <p:sp>
        <p:nvSpPr>
          <p:cNvPr id="46" name="Google Shape;46;p6" hidden="0"/>
          <p:cNvSpPr txBox="1"/>
          <p:nvPr isPhoto="0" userDrawn="0">
            <p:ph type="subTitle" idx="4" hasCustomPrompt="0"/>
          </p:nvPr>
        </p:nvSpPr>
        <p:spPr bwMode="auto">
          <a:xfrm>
            <a:off x="4825525" y="2156100"/>
            <a:ext cx="3778200" cy="482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47" name="Google Shape;47;p6" hidden="0"/>
          <p:cNvSpPr txBox="1"/>
          <p:nvPr isPhoto="0" userDrawn="0">
            <p:ph type="subTitle" idx="5" hasCustomPrompt="0"/>
          </p:nvPr>
        </p:nvSpPr>
        <p:spPr bwMode="auto">
          <a:xfrm>
            <a:off x="4825525" y="3066350"/>
            <a:ext cx="3778200" cy="482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48" name="Google Shape;48;p6" hidden="0"/>
          <p:cNvSpPr txBox="1"/>
          <p:nvPr isPhoto="0" userDrawn="0">
            <p:ph type="subTitle" idx="6" hasCustomPrompt="0"/>
          </p:nvPr>
        </p:nvSpPr>
        <p:spPr bwMode="auto">
          <a:xfrm>
            <a:off x="4825525" y="3976600"/>
            <a:ext cx="3778200" cy="482400"/>
          </a:xfrm>
          <a:prstGeom prst="rect">
            <a:avLst/>
          </a:prstGeom>
        </p:spPr>
        <p:txBody>
          <a:bodyPr spcFirstLastPara="1" wrap="square" lIns="0" tIns="0" rIns="0" bIns="0" anchor="t" anchorCtr="0">
            <a:normAutofit/>
          </a:bodyPr>
          <a:lstStyle>
            <a:lvl1pPr lvl="0">
              <a:spcBef>
                <a:spcPts val="0"/>
              </a:spcBef>
              <a:spcAft>
                <a:spcPts val="0"/>
              </a:spcAft>
              <a:buSzPts val="1100"/>
              <a:buFont typeface="Open Sans Light"/>
              <a:buNone/>
              <a:defRPr sz="11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1 1 1" preserve="0" showMasterPhAnim="0" userDrawn="1">
  <p:cSld name="SECTION_HEADER_5_1_1_1">
    <p:spTree>
      <p:nvGrpSpPr>
        <p:cNvPr id="1" name="" hidden="0"/>
        <p:cNvGrpSpPr/>
        <p:nvPr isPhoto="0" userDrawn="0"/>
      </p:nvGrpSpPr>
      <p:grpSpPr bwMode="auto">
        <a:xfrm>
          <a:off x="0" y="0"/>
          <a:ext cx="0" cy="0"/>
          <a:chOff x="0" y="0"/>
          <a:chExt cx="0" cy="0"/>
        </a:xfrm>
      </p:grpSpPr>
      <p:sp>
        <p:nvSpPr>
          <p:cNvPr id="50" name="Google Shape;50;p7"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51" name="Google Shape;51;p7"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52" name="Google Shape;52;p7" hidden="0"/>
          <p:cNvSpPr txBox="1"/>
          <p:nvPr isPhoto="0" userDrawn="0">
            <p:ph type="subTitle" idx="1" hasCustomPrompt="0"/>
          </p:nvPr>
        </p:nvSpPr>
        <p:spPr bwMode="auto">
          <a:xfrm>
            <a:off x="540175" y="533300"/>
            <a:ext cx="7579200" cy="288600"/>
          </a:xfrm>
          <a:prstGeom prst="rect">
            <a:avLst/>
          </a:prstGeom>
        </p:spPr>
        <p:txBody>
          <a:bodyPr spcFirstLastPara="1" wrap="square" lIns="0" tIns="0" rIns="0" bIns="0" anchor="t" anchorCtr="0">
            <a:normAutofit/>
          </a:bodyPr>
          <a:lstStyle>
            <a:lvl1pPr lvl="0">
              <a:spcBef>
                <a:spcPts val="0"/>
              </a:spcBef>
              <a:spcAft>
                <a:spcPts val="0"/>
              </a:spcAft>
              <a:buSzPts val="2000"/>
              <a:buFont typeface="Open Sans"/>
              <a:buNone/>
              <a:defRPr sz="2000" b="1">
                <a:latin typeface="Open Sans"/>
                <a:ea typeface="Open Sans"/>
                <a:cs typeface="Open Sans"/>
              </a:defRPr>
            </a:lvl1pPr>
            <a:lvl2pPr lvl="1">
              <a:spcBef>
                <a:spcPts val="0"/>
              </a:spcBef>
              <a:spcAft>
                <a:spcPts val="0"/>
              </a:spcAft>
              <a:buSzPts val="2000"/>
              <a:buFont typeface="Open Sans"/>
              <a:buNone/>
              <a:defRPr sz="2000" b="1">
                <a:latin typeface="Open Sans"/>
                <a:ea typeface="Open Sans"/>
                <a:cs typeface="Open Sans"/>
              </a:defRPr>
            </a:lvl2pPr>
            <a:lvl3pPr lvl="2">
              <a:spcBef>
                <a:spcPts val="0"/>
              </a:spcBef>
              <a:spcAft>
                <a:spcPts val="0"/>
              </a:spcAft>
              <a:buSzPts val="2000"/>
              <a:buFont typeface="Open Sans"/>
              <a:buNone/>
              <a:defRPr sz="2000" b="1">
                <a:latin typeface="Open Sans"/>
                <a:ea typeface="Open Sans"/>
                <a:cs typeface="Open Sans"/>
              </a:defRPr>
            </a:lvl3pPr>
            <a:lvl4pPr lvl="3">
              <a:spcBef>
                <a:spcPts val="0"/>
              </a:spcBef>
              <a:spcAft>
                <a:spcPts val="0"/>
              </a:spcAft>
              <a:buSzPts val="2000"/>
              <a:buFont typeface="Open Sans"/>
              <a:buNone/>
              <a:defRPr sz="2000" b="1">
                <a:latin typeface="Open Sans"/>
                <a:ea typeface="Open Sans"/>
                <a:cs typeface="Open Sans"/>
              </a:defRPr>
            </a:lvl4pPr>
            <a:lvl5pPr lvl="4">
              <a:spcBef>
                <a:spcPts val="0"/>
              </a:spcBef>
              <a:spcAft>
                <a:spcPts val="0"/>
              </a:spcAft>
              <a:buSzPts val="2000"/>
              <a:buFont typeface="Open Sans"/>
              <a:buNone/>
              <a:defRPr sz="2000" b="1">
                <a:latin typeface="Open Sans"/>
                <a:ea typeface="Open Sans"/>
                <a:cs typeface="Open Sans"/>
              </a:defRPr>
            </a:lvl5pPr>
            <a:lvl6pPr lvl="5">
              <a:spcBef>
                <a:spcPts val="0"/>
              </a:spcBef>
              <a:spcAft>
                <a:spcPts val="0"/>
              </a:spcAft>
              <a:buSzPts val="2000"/>
              <a:buFont typeface="Open Sans"/>
              <a:buNone/>
              <a:defRPr sz="2000" b="1">
                <a:latin typeface="Open Sans"/>
                <a:ea typeface="Open Sans"/>
                <a:cs typeface="Open Sans"/>
              </a:defRPr>
            </a:lvl6pPr>
            <a:lvl7pPr lvl="6">
              <a:spcBef>
                <a:spcPts val="0"/>
              </a:spcBef>
              <a:spcAft>
                <a:spcPts val="0"/>
              </a:spcAft>
              <a:buSzPts val="2000"/>
              <a:buFont typeface="Open Sans"/>
              <a:buNone/>
              <a:defRPr sz="2000" b="1">
                <a:latin typeface="Open Sans"/>
                <a:ea typeface="Open Sans"/>
                <a:cs typeface="Open Sans"/>
              </a:defRPr>
            </a:lvl7pPr>
            <a:lvl8pPr lvl="7">
              <a:spcBef>
                <a:spcPts val="0"/>
              </a:spcBef>
              <a:spcAft>
                <a:spcPts val="0"/>
              </a:spcAft>
              <a:buSzPts val="2000"/>
              <a:buFont typeface="Open Sans"/>
              <a:buNone/>
              <a:defRPr sz="2000" b="1">
                <a:latin typeface="Open Sans"/>
                <a:ea typeface="Open Sans"/>
                <a:cs typeface="Open Sans"/>
              </a:defRPr>
            </a:lvl8pPr>
            <a:lvl9pPr lvl="8">
              <a:spcBef>
                <a:spcPts val="0"/>
              </a:spcBef>
              <a:spcAft>
                <a:spcPts val="0"/>
              </a:spcAft>
              <a:buSzPts val="2000"/>
              <a:buFont typeface="Open Sans"/>
              <a:buNone/>
              <a:defRPr sz="2000" b="1">
                <a:latin typeface="Open Sans"/>
                <a:ea typeface="Open Sans"/>
                <a:cs typeface="Open Sans"/>
              </a:defRPr>
            </a:lvl9pPr>
          </a:lstStyle>
          <a:p>
            <a:pPr>
              <a:defRP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1 1 1 2" preserve="0" showMasterPhAnim="0" userDrawn="1">
  <p:cSld name="SECTION_HEADER_5_1_1_1_2">
    <p:spTree>
      <p:nvGrpSpPr>
        <p:cNvPr id="1" name="" hidden="0"/>
        <p:cNvGrpSpPr/>
        <p:nvPr isPhoto="0" userDrawn="0"/>
      </p:nvGrpSpPr>
      <p:grpSpPr bwMode="auto">
        <a:xfrm>
          <a:off x="0" y="0"/>
          <a:ext cx="0" cy="0"/>
          <a:chOff x="0" y="0"/>
          <a:chExt cx="0" cy="0"/>
        </a:xfrm>
      </p:grpSpPr>
      <p:sp>
        <p:nvSpPr>
          <p:cNvPr id="54" name="Google Shape;54;p8"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55" name="Google Shape;55;p8"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56" name="Google Shape;56;p8" hidden="0"/>
          <p:cNvSpPr txBox="1"/>
          <p:nvPr isPhoto="0" userDrawn="0">
            <p:ph type="subTitle" idx="1" hasCustomPrompt="0"/>
          </p:nvPr>
        </p:nvSpPr>
        <p:spPr bwMode="auto">
          <a:xfrm>
            <a:off x="540175" y="533300"/>
            <a:ext cx="7579200" cy="288600"/>
          </a:xfrm>
          <a:prstGeom prst="rect">
            <a:avLst/>
          </a:prstGeom>
        </p:spPr>
        <p:txBody>
          <a:bodyPr spcFirstLastPara="1" wrap="square" lIns="0" tIns="0" rIns="0" bIns="0" anchor="t" anchorCtr="0">
            <a:normAutofit/>
          </a:bodyPr>
          <a:lstStyle>
            <a:lvl1pPr lvl="0">
              <a:spcBef>
                <a:spcPts val="0"/>
              </a:spcBef>
              <a:spcAft>
                <a:spcPts val="0"/>
              </a:spcAft>
              <a:buSzPts val="2000"/>
              <a:buFont typeface="Open Sans"/>
              <a:buNone/>
              <a:defRPr sz="2000" b="1">
                <a:latin typeface="Open Sans"/>
                <a:ea typeface="Open Sans"/>
                <a:cs typeface="Open Sans"/>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pPr>
              <a:defRPr/>
            </a:pPr>
            <a:endParaRPr/>
          </a:p>
        </p:txBody>
      </p:sp>
      <p:sp>
        <p:nvSpPr>
          <p:cNvPr id="57" name="Google Shape;57;p8" hidden="0"/>
          <p:cNvSpPr txBox="1"/>
          <p:nvPr isPhoto="0" userDrawn="0">
            <p:ph type="subTitle" idx="2" hasCustomPrompt="0"/>
          </p:nvPr>
        </p:nvSpPr>
        <p:spPr bwMode="auto">
          <a:xfrm>
            <a:off x="4827150" y="1251850"/>
            <a:ext cx="3778200" cy="316800"/>
          </a:xfrm>
          <a:prstGeom prst="rect">
            <a:avLst/>
          </a:prstGeom>
        </p:spPr>
        <p:txBody>
          <a:bodyPr spcFirstLastPara="1" wrap="square" lIns="0" tIns="0" rIns="0" bIns="0" anchor="t" anchorCtr="0">
            <a:normAutofit/>
          </a:bodyPr>
          <a:lstStyle>
            <a:lvl1pPr lvl="0">
              <a:spcBef>
                <a:spcPts val="0"/>
              </a:spcBef>
              <a:spcAft>
                <a:spcPts val="0"/>
              </a:spcAft>
              <a:buSzPts val="1400"/>
              <a:buFont typeface="Open Sans"/>
              <a:buNone/>
              <a:defRPr sz="1400" b="1">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58" name="Google Shape;58;p8" hidden="0"/>
          <p:cNvSpPr txBox="1"/>
          <p:nvPr isPhoto="0" userDrawn="0">
            <p:ph type="subTitle" idx="3" hasCustomPrompt="0"/>
          </p:nvPr>
        </p:nvSpPr>
        <p:spPr bwMode="auto">
          <a:xfrm>
            <a:off x="4827150" y="1860325"/>
            <a:ext cx="3778200" cy="2342100"/>
          </a:xfrm>
          <a:prstGeom prst="rect">
            <a:avLst/>
          </a:prstGeom>
        </p:spPr>
        <p:txBody>
          <a:bodyPr spcFirstLastPara="1" wrap="square" lIns="0" tIns="0" rIns="0" bIns="0" anchor="t" anchorCtr="0">
            <a:normAutofit/>
          </a:bodyPr>
          <a:lstStyle>
            <a:lvl1pPr lvl="0">
              <a:spcBef>
                <a:spcPts val="0"/>
              </a:spcBef>
              <a:spcAft>
                <a:spcPts val="0"/>
              </a:spcAft>
              <a:buSzPts val="1200"/>
              <a:buFont typeface="Open Sans Light"/>
              <a:buNone/>
              <a:defRPr sz="12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59" name="Google Shape;59;p8" hidden="0"/>
          <p:cNvSpPr txBox="1"/>
          <p:nvPr isPhoto="0" userDrawn="0">
            <p:ph type="subTitle" idx="4" hasCustomPrompt="0"/>
          </p:nvPr>
        </p:nvSpPr>
        <p:spPr bwMode="auto">
          <a:xfrm>
            <a:off x="540175" y="1251850"/>
            <a:ext cx="3778200" cy="316800"/>
          </a:xfrm>
          <a:prstGeom prst="rect">
            <a:avLst/>
          </a:prstGeom>
        </p:spPr>
        <p:txBody>
          <a:bodyPr spcFirstLastPara="1" wrap="square" lIns="0" tIns="0" rIns="0" bIns="0" anchor="t" anchorCtr="0">
            <a:normAutofit/>
          </a:bodyPr>
          <a:lstStyle>
            <a:lvl1pPr lvl="0">
              <a:spcBef>
                <a:spcPts val="0"/>
              </a:spcBef>
              <a:spcAft>
                <a:spcPts val="0"/>
              </a:spcAft>
              <a:buSzPts val="1400"/>
              <a:buFont typeface="Open Sans"/>
              <a:buNone/>
              <a:defRPr sz="1400" b="1">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60" name="Google Shape;60;p8" hidden="0"/>
          <p:cNvSpPr txBox="1"/>
          <p:nvPr isPhoto="0" userDrawn="0">
            <p:ph type="subTitle" idx="5" hasCustomPrompt="0"/>
          </p:nvPr>
        </p:nvSpPr>
        <p:spPr bwMode="auto">
          <a:xfrm>
            <a:off x="540175" y="1860325"/>
            <a:ext cx="3778200" cy="2342100"/>
          </a:xfrm>
          <a:prstGeom prst="rect">
            <a:avLst/>
          </a:prstGeom>
        </p:spPr>
        <p:txBody>
          <a:bodyPr spcFirstLastPara="1" wrap="square" lIns="0" tIns="0" rIns="0" bIns="0" anchor="t" anchorCtr="0">
            <a:normAutofit/>
          </a:bodyPr>
          <a:lstStyle>
            <a:lvl1pPr lvl="0">
              <a:spcBef>
                <a:spcPts val="0"/>
              </a:spcBef>
              <a:spcAft>
                <a:spcPts val="0"/>
              </a:spcAft>
              <a:buSzPts val="1200"/>
              <a:buFont typeface="Open Sans Light"/>
              <a:buNone/>
              <a:defRPr sz="12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1 1 1 2 1" preserve="0" showMasterPhAnim="0" userDrawn="1">
  <p:cSld name="SECTION_HEADER_5_1_1_1_2_1">
    <p:spTree>
      <p:nvGrpSpPr>
        <p:cNvPr id="1" name="" hidden="0"/>
        <p:cNvGrpSpPr/>
        <p:nvPr isPhoto="0" userDrawn="0"/>
      </p:nvGrpSpPr>
      <p:grpSpPr bwMode="auto">
        <a:xfrm>
          <a:off x="0" y="0"/>
          <a:ext cx="0" cy="0"/>
          <a:chOff x="0" y="0"/>
          <a:chExt cx="0" cy="0"/>
        </a:xfrm>
      </p:grpSpPr>
      <p:sp>
        <p:nvSpPr>
          <p:cNvPr id="62" name="Google Shape;62;p9"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63" name="Google Shape;63;p9"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64" name="Google Shape;64;p9" hidden="0"/>
          <p:cNvSpPr txBox="1"/>
          <p:nvPr isPhoto="0" userDrawn="0">
            <p:ph type="subTitle" idx="1" hasCustomPrompt="0"/>
          </p:nvPr>
        </p:nvSpPr>
        <p:spPr bwMode="auto">
          <a:xfrm>
            <a:off x="540175" y="533300"/>
            <a:ext cx="3775199" cy="288600"/>
          </a:xfrm>
          <a:prstGeom prst="rect">
            <a:avLst/>
          </a:prstGeom>
        </p:spPr>
        <p:txBody>
          <a:bodyPr spcFirstLastPara="1" wrap="square" lIns="0" tIns="0" rIns="0" bIns="0" anchor="t" anchorCtr="0">
            <a:normAutofit/>
          </a:bodyPr>
          <a:lstStyle>
            <a:lvl1pPr lvl="0">
              <a:spcBef>
                <a:spcPts val="0"/>
              </a:spcBef>
              <a:spcAft>
                <a:spcPts val="0"/>
              </a:spcAft>
              <a:buSzPts val="2000"/>
              <a:buFont typeface="Open Sans"/>
              <a:buNone/>
              <a:defRPr sz="2000" b="1">
                <a:latin typeface="Open Sans"/>
                <a:ea typeface="Open Sans"/>
                <a:cs typeface="Open Sans"/>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pPr>
              <a:defRPr/>
            </a:pPr>
            <a:endParaRPr/>
          </a:p>
        </p:txBody>
      </p:sp>
      <p:sp>
        <p:nvSpPr>
          <p:cNvPr id="65" name="Google Shape;65;p9" hidden="0"/>
          <p:cNvSpPr txBox="1"/>
          <p:nvPr isPhoto="0" userDrawn="0">
            <p:ph type="subTitle" idx="2" hasCustomPrompt="0"/>
          </p:nvPr>
        </p:nvSpPr>
        <p:spPr bwMode="auto">
          <a:xfrm>
            <a:off x="540175" y="1251850"/>
            <a:ext cx="3778200" cy="316800"/>
          </a:xfrm>
          <a:prstGeom prst="rect">
            <a:avLst/>
          </a:prstGeom>
        </p:spPr>
        <p:txBody>
          <a:bodyPr spcFirstLastPara="1" wrap="square" lIns="0" tIns="0" rIns="0" bIns="0" anchor="t" anchorCtr="0">
            <a:normAutofit/>
          </a:bodyPr>
          <a:lstStyle>
            <a:lvl1pPr lvl="0">
              <a:spcBef>
                <a:spcPts val="0"/>
              </a:spcBef>
              <a:spcAft>
                <a:spcPts val="0"/>
              </a:spcAft>
              <a:buSzPts val="1400"/>
              <a:buFont typeface="Open Sans"/>
              <a:buNone/>
              <a:defRPr sz="1400" b="1">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66" name="Google Shape;66;p9" hidden="0"/>
          <p:cNvSpPr txBox="1"/>
          <p:nvPr isPhoto="0" userDrawn="0">
            <p:ph type="subTitle" idx="3" hasCustomPrompt="0"/>
          </p:nvPr>
        </p:nvSpPr>
        <p:spPr bwMode="auto">
          <a:xfrm>
            <a:off x="540175" y="1860325"/>
            <a:ext cx="3778200" cy="2342100"/>
          </a:xfrm>
          <a:prstGeom prst="rect">
            <a:avLst/>
          </a:prstGeom>
        </p:spPr>
        <p:txBody>
          <a:bodyPr spcFirstLastPara="1" wrap="square" lIns="0" tIns="0" rIns="0" bIns="0" anchor="t" anchorCtr="0">
            <a:normAutofit/>
          </a:bodyPr>
          <a:lstStyle>
            <a:lvl1pPr lvl="0">
              <a:spcBef>
                <a:spcPts val="0"/>
              </a:spcBef>
              <a:spcAft>
                <a:spcPts val="0"/>
              </a:spcAft>
              <a:buSzPts val="1200"/>
              <a:buFont typeface="Open Sans Light"/>
              <a:buNone/>
              <a:defRPr sz="12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67" name="Google Shape;67;p9" hidden="0"/>
          <p:cNvSpPr/>
          <p:nvPr isPhoto="0" userDrawn="0"/>
        </p:nvSpPr>
        <p:spPr bwMode="auto">
          <a:xfrm>
            <a:off x="4828525" y="771075"/>
            <a:ext cx="3775199" cy="3822900"/>
          </a:xfrm>
          <a:prstGeom prst="rect">
            <a:avLst/>
          </a:prstGeom>
          <a:solidFill>
            <a:srgbClr val="F3F3F3"/>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En-tête de section 4 1 1 1 1" preserve="0" showMasterPhAnim="0" userDrawn="1">
  <p:cSld name="SECTION_HEADER_5_1_1_1_1">
    <p:spTree>
      <p:nvGrpSpPr>
        <p:cNvPr id="1" name="" hidden="0"/>
        <p:cNvGrpSpPr/>
        <p:nvPr isPhoto="0" userDrawn="0"/>
      </p:nvGrpSpPr>
      <p:grpSpPr bwMode="auto">
        <a:xfrm>
          <a:off x="0" y="0"/>
          <a:ext cx="0" cy="0"/>
          <a:chOff x="0" y="0"/>
          <a:chExt cx="0" cy="0"/>
        </a:xfrm>
      </p:grpSpPr>
      <p:sp>
        <p:nvSpPr>
          <p:cNvPr id="69" name="Google Shape;69;p10" hidden="0"/>
          <p:cNvSpPr txBox="1"/>
          <p:nvPr isPhoto="0" userDrawn="0">
            <p:ph type="sldNum" idx="12" hasCustomPrompt="0"/>
          </p:nvPr>
        </p:nvSpPr>
        <p:spPr bwMode="auto">
          <a:xfrm>
            <a:off x="8617375" y="4775375"/>
            <a:ext cx="215400" cy="220199"/>
          </a:xfrm>
          <a:prstGeom prst="rect">
            <a:avLst/>
          </a:prstGeom>
        </p:spPr>
        <p:txBody>
          <a:bodyPr spcFirstLastPara="1" wrap="square" lIns="0" tIns="0" rIns="0" bIns="0" anchor="ctr" anchorCtr="0">
            <a:noAutofit/>
          </a:bodyPr>
          <a:lstStyle>
            <a:lvl1pPr lvl="0" algn="r">
              <a:buNone/>
              <a:defRPr sz="900">
                <a:latin typeface="Open Sans"/>
                <a:ea typeface="Open Sans"/>
                <a:cs typeface="Open Sans"/>
              </a:defRPr>
            </a:lvl1pPr>
            <a:lvl2pPr lvl="1" algn="r">
              <a:buNone/>
              <a:defRPr sz="900">
                <a:latin typeface="Open Sans"/>
                <a:ea typeface="Open Sans"/>
                <a:cs typeface="Open Sans"/>
              </a:defRPr>
            </a:lvl2pPr>
            <a:lvl3pPr lvl="2" algn="r">
              <a:buNone/>
              <a:defRPr sz="900">
                <a:latin typeface="Open Sans"/>
                <a:ea typeface="Open Sans"/>
                <a:cs typeface="Open Sans"/>
              </a:defRPr>
            </a:lvl3pPr>
            <a:lvl4pPr lvl="3" algn="r">
              <a:buNone/>
              <a:defRPr sz="900">
                <a:latin typeface="Open Sans"/>
                <a:ea typeface="Open Sans"/>
                <a:cs typeface="Open Sans"/>
              </a:defRPr>
            </a:lvl4pPr>
            <a:lvl5pPr lvl="4" algn="r">
              <a:buNone/>
              <a:defRPr sz="900">
                <a:latin typeface="Open Sans"/>
                <a:ea typeface="Open Sans"/>
                <a:cs typeface="Open Sans"/>
              </a:defRPr>
            </a:lvl5pPr>
            <a:lvl6pPr lvl="5" algn="r">
              <a:buNone/>
              <a:defRPr sz="900">
                <a:latin typeface="Open Sans"/>
                <a:ea typeface="Open Sans"/>
                <a:cs typeface="Open Sans"/>
              </a:defRPr>
            </a:lvl6pPr>
            <a:lvl7pPr lvl="6" algn="r">
              <a:buNone/>
              <a:defRPr sz="900">
                <a:latin typeface="Open Sans"/>
                <a:ea typeface="Open Sans"/>
                <a:cs typeface="Open Sans"/>
              </a:defRPr>
            </a:lvl7pPr>
            <a:lvl8pPr lvl="7" algn="r">
              <a:buNone/>
              <a:defRPr sz="900">
                <a:latin typeface="Open Sans"/>
                <a:ea typeface="Open Sans"/>
                <a:cs typeface="Open Sans"/>
              </a:defRPr>
            </a:lvl8pPr>
            <a:lvl9pPr lvl="8" algn="r">
              <a:buNone/>
              <a:defRPr sz="900">
                <a:latin typeface="Open Sans"/>
                <a:ea typeface="Open Sans"/>
                <a:cs typeface="Open Sans"/>
              </a:defRPr>
            </a:lvl9pPr>
          </a:lstStyle>
          <a:p>
            <a:pPr marL="0" lvl="0" indent="0" algn="r">
              <a:spcBef>
                <a:spcPts val="0"/>
              </a:spcBef>
              <a:spcAft>
                <a:spcPts val="0"/>
              </a:spcAft>
              <a:buNone/>
              <a:defRPr/>
            </a:pPr>
            <a:fld id="{00000000-1234-1234-1234-123412341234}" type="slidenum">
              <a:rPr lang="fr"/>
              <a:t/>
            </a:fld>
            <a:endParaRPr/>
          </a:p>
        </p:txBody>
      </p:sp>
      <p:pic>
        <p:nvPicPr>
          <p:cNvPr id="70" name="Google Shape;70;p10" hidden="0"/>
          <p:cNvPicPr/>
          <p:nvPr isPhoto="0" userDrawn="0"/>
        </p:nvPicPr>
        <p:blipFill>
          <a:blip r:embed="rId2">
            <a:alphaModFix/>
          </a:blip>
          <a:stretch/>
        </p:blipFill>
        <p:spPr bwMode="auto">
          <a:xfrm>
            <a:off x="7903749" y="4756038"/>
            <a:ext cx="721925" cy="258825"/>
          </a:xfrm>
          <a:prstGeom prst="rect">
            <a:avLst/>
          </a:prstGeom>
          <a:noFill/>
          <a:ln>
            <a:noFill/>
          </a:ln>
        </p:spPr>
      </p:pic>
      <p:sp>
        <p:nvSpPr>
          <p:cNvPr id="71" name="Google Shape;71;p10" hidden="0"/>
          <p:cNvSpPr txBox="1"/>
          <p:nvPr isPhoto="0" userDrawn="0">
            <p:ph type="subTitle" idx="1" hasCustomPrompt="0"/>
          </p:nvPr>
        </p:nvSpPr>
        <p:spPr bwMode="auto">
          <a:xfrm>
            <a:off x="4827150" y="1251850"/>
            <a:ext cx="3778200" cy="316800"/>
          </a:xfrm>
          <a:prstGeom prst="rect">
            <a:avLst/>
          </a:prstGeom>
        </p:spPr>
        <p:txBody>
          <a:bodyPr spcFirstLastPara="1" wrap="square" lIns="0" tIns="0" rIns="0" bIns="0" anchor="t" anchorCtr="0">
            <a:normAutofit/>
          </a:bodyPr>
          <a:lstStyle>
            <a:lvl1pPr lvl="0">
              <a:spcBef>
                <a:spcPts val="0"/>
              </a:spcBef>
              <a:spcAft>
                <a:spcPts val="0"/>
              </a:spcAft>
              <a:buSzPts val="1400"/>
              <a:buFont typeface="Open Sans"/>
              <a:buNone/>
              <a:defRPr sz="1400" b="1">
                <a:latin typeface="Open Sans"/>
                <a:ea typeface="Open Sans"/>
                <a:cs typeface="Open Sans"/>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
        <p:nvSpPr>
          <p:cNvPr id="72" name="Google Shape;72;p10" hidden="0"/>
          <p:cNvSpPr txBox="1"/>
          <p:nvPr isPhoto="0" userDrawn="0">
            <p:ph type="subTitle" idx="2" hasCustomPrompt="0"/>
          </p:nvPr>
        </p:nvSpPr>
        <p:spPr bwMode="auto">
          <a:xfrm>
            <a:off x="4827150" y="1860325"/>
            <a:ext cx="3778200" cy="2342100"/>
          </a:xfrm>
          <a:prstGeom prst="rect">
            <a:avLst/>
          </a:prstGeom>
        </p:spPr>
        <p:txBody>
          <a:bodyPr spcFirstLastPara="1" wrap="square" lIns="0" tIns="0" rIns="0" bIns="0" anchor="t" anchorCtr="0">
            <a:normAutofit/>
          </a:bodyPr>
          <a:lstStyle>
            <a:lvl1pPr lvl="0">
              <a:spcBef>
                <a:spcPts val="0"/>
              </a:spcBef>
              <a:spcAft>
                <a:spcPts val="0"/>
              </a:spcAft>
              <a:buSzPts val="1200"/>
              <a:buFont typeface="Open Sans Light"/>
              <a:buNone/>
              <a:defRPr sz="1200">
                <a:latin typeface="Open Sans Light"/>
                <a:ea typeface="Open Sans Light"/>
                <a:cs typeface="Open Sans Light"/>
              </a:defRPr>
            </a:lvl1pPr>
            <a:lvl2pPr lvl="1">
              <a:spcBef>
                <a:spcPts val="0"/>
              </a:spcBef>
              <a:spcAft>
                <a:spcPts val="0"/>
              </a:spcAft>
              <a:buSzPts val="1200"/>
              <a:buFont typeface="Open Sans"/>
              <a:buNone/>
              <a:defRPr sz="1200">
                <a:latin typeface="Open Sans"/>
                <a:ea typeface="Open Sans"/>
                <a:cs typeface="Open Sans"/>
              </a:defRPr>
            </a:lvl2pPr>
            <a:lvl3pPr lvl="2">
              <a:spcBef>
                <a:spcPts val="0"/>
              </a:spcBef>
              <a:spcAft>
                <a:spcPts val="0"/>
              </a:spcAft>
              <a:buSzPts val="1200"/>
              <a:buFont typeface="Open Sans"/>
              <a:buNone/>
              <a:defRPr sz="1200">
                <a:latin typeface="Open Sans"/>
                <a:ea typeface="Open Sans"/>
                <a:cs typeface="Open Sans"/>
              </a:defRPr>
            </a:lvl3pPr>
            <a:lvl4pPr lvl="3">
              <a:spcBef>
                <a:spcPts val="0"/>
              </a:spcBef>
              <a:spcAft>
                <a:spcPts val="0"/>
              </a:spcAft>
              <a:buSzPts val="1200"/>
              <a:buFont typeface="Open Sans"/>
              <a:buNone/>
              <a:defRPr sz="1200">
                <a:latin typeface="Open Sans"/>
                <a:ea typeface="Open Sans"/>
                <a:cs typeface="Open Sans"/>
              </a:defRPr>
            </a:lvl4pPr>
            <a:lvl5pPr lvl="4">
              <a:spcBef>
                <a:spcPts val="0"/>
              </a:spcBef>
              <a:spcAft>
                <a:spcPts val="0"/>
              </a:spcAft>
              <a:buSzPts val="1200"/>
              <a:buFont typeface="Open Sans"/>
              <a:buNone/>
              <a:defRPr sz="1200">
                <a:latin typeface="Open Sans"/>
                <a:ea typeface="Open Sans"/>
                <a:cs typeface="Open Sans"/>
              </a:defRPr>
            </a:lvl5pPr>
            <a:lvl6pPr lvl="5">
              <a:spcBef>
                <a:spcPts val="0"/>
              </a:spcBef>
              <a:spcAft>
                <a:spcPts val="0"/>
              </a:spcAft>
              <a:buSzPts val="1200"/>
              <a:buFont typeface="Open Sans"/>
              <a:buNone/>
              <a:defRPr sz="1200">
                <a:latin typeface="Open Sans"/>
                <a:ea typeface="Open Sans"/>
                <a:cs typeface="Open Sans"/>
              </a:defRPr>
            </a:lvl6pPr>
            <a:lvl7pPr lvl="6">
              <a:spcBef>
                <a:spcPts val="0"/>
              </a:spcBef>
              <a:spcAft>
                <a:spcPts val="0"/>
              </a:spcAft>
              <a:buSzPts val="1200"/>
              <a:buFont typeface="Open Sans"/>
              <a:buNone/>
              <a:defRPr sz="1200">
                <a:latin typeface="Open Sans"/>
                <a:ea typeface="Open Sans"/>
                <a:cs typeface="Open Sans"/>
              </a:defRPr>
            </a:lvl7pPr>
            <a:lvl8pPr lvl="7">
              <a:spcBef>
                <a:spcPts val="0"/>
              </a:spcBef>
              <a:spcAft>
                <a:spcPts val="0"/>
              </a:spcAft>
              <a:buSzPts val="1200"/>
              <a:buFont typeface="Open Sans"/>
              <a:buNone/>
              <a:defRPr sz="1200">
                <a:latin typeface="Open Sans"/>
                <a:ea typeface="Open Sans"/>
                <a:cs typeface="Open Sans"/>
              </a:defRPr>
            </a:lvl8pPr>
            <a:lvl9pPr lvl="8">
              <a:spcBef>
                <a:spcPts val="0"/>
              </a:spcBef>
              <a:spcAft>
                <a:spcPts val="0"/>
              </a:spcAft>
              <a:buSzPts val="1200"/>
              <a:buFont typeface="Open Sans"/>
              <a:buNone/>
              <a:defRPr sz="1200">
                <a:latin typeface="Open Sans"/>
                <a:ea typeface="Open Sans"/>
                <a:cs typeface="Open Sans"/>
              </a:defRPr>
            </a:lvl9pPr>
          </a:lstStyle>
          <a:p>
            <a:pPr>
              <a:defRPr/>
            </a:pP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simple-light-2">
    <p:bg>
      <p:bgPr shadeToTitle="0">
        <a:solidFill>
          <a:schemeClr val="lt1"/>
        </a:solidFill>
      </p:bgPr>
    </p:bg>
    <p:spTree>
      <p:nvGrpSpPr>
        <p:cNvPr id="1" name="" hidden="0"/>
        <p:cNvGrpSpPr/>
        <p:nvPr isPhoto="0" userDrawn="0"/>
      </p:nvGrpSpPr>
      <p:grpSpPr bwMode="auto">
        <a:xfrm>
          <a:off x="0" y="0"/>
          <a:ext cx="0" cy="0"/>
          <a:chOff x="0" y="0"/>
          <a:chExt cx="0" cy="0"/>
        </a:xfrm>
      </p:grpSpPr>
      <p:sp>
        <p:nvSpPr>
          <p:cNvPr id="6" name="Google Shape;6;p1" hidden="0"/>
          <p:cNvSpPr txBox="1"/>
          <p:nvPr isPhoto="0" userDrawn="0">
            <p:ph type="title" hasCustomPrompt="0"/>
          </p:nvPr>
        </p:nvSpPr>
        <p:spPr bwMode="auto">
          <a:xfrm>
            <a:off x="311700" y="2877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pPr>
              <a:defRPr/>
            </a:pPr>
            <a:endParaRPr/>
          </a:p>
        </p:txBody>
      </p:sp>
      <p:sp>
        <p:nvSpPr>
          <p:cNvPr id="7" name="Google Shape;7;p1" hidden="0"/>
          <p:cNvSpPr txBox="1"/>
          <p:nvPr isPhoto="0" userDrawn="0">
            <p:ph type="body" idx="1" hasCustomPrompt="0"/>
          </p:nvPr>
        </p:nvSpPr>
        <p:spPr bwMode="auto">
          <a:xfrm>
            <a:off x="311700" y="1554150"/>
            <a:ext cx="4878000" cy="3014699"/>
          </a:xfrm>
          <a:prstGeom prst="rect">
            <a:avLst/>
          </a:prstGeom>
          <a:noFill/>
          <a:ln>
            <a:noFill/>
          </a:ln>
        </p:spPr>
        <p:txBody>
          <a:bodyPr spcFirstLastPara="1" wrap="square" lIns="91425" tIns="91425" rIns="91425" bIns="91425" anchor="t" anchorCtr="0">
            <a:normAutofit/>
          </a:bodyPr>
          <a:lstStyle>
            <a:lvl1pPr marL="457200" lvl="0" indent="-342900">
              <a:lnSpc>
                <a:spcPct val="114999"/>
              </a:lnSpc>
              <a:spcBef>
                <a:spcPts val="0"/>
              </a:spcBef>
              <a:spcAft>
                <a:spcPts val="0"/>
              </a:spcAft>
              <a:buClr>
                <a:schemeClr val="dk1"/>
              </a:buClr>
              <a:buSzPts val="1800"/>
              <a:buFont typeface="Open Sans SemiBold"/>
              <a:buChar char="●"/>
              <a:defRPr sz="1800">
                <a:solidFill>
                  <a:schemeClr val="dk1"/>
                </a:solidFill>
                <a:latin typeface="Open Sans SemiBold"/>
                <a:ea typeface="Open Sans SemiBold"/>
                <a:cs typeface="Open Sans SemiBold"/>
              </a:defRPr>
            </a:lvl1pPr>
            <a:lvl2pPr marL="914400" lvl="1"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2pPr>
            <a:lvl3pPr marL="1371600" lvl="2"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3pPr>
            <a:lvl4pPr marL="1828800" lvl="3"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4pPr>
            <a:lvl5pPr marL="2286000" lvl="4"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5pPr>
            <a:lvl6pPr marL="2743200" lvl="5"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6pPr>
            <a:lvl7pPr marL="3200400" lvl="6"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7pPr>
            <a:lvl8pPr marL="3657600" lvl="7"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8pPr>
            <a:lvl9pPr marL="4114800" lvl="8"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9pPr>
          </a:lstStyle>
          <a:p>
            <a:pPr>
              <a:defRPr/>
            </a:pPr>
            <a:endParaRPr/>
          </a:p>
        </p:txBody>
      </p:sp>
      <p:sp>
        <p:nvSpPr>
          <p:cNvPr id="8" name="Google Shape;8;p1" hidden="0"/>
          <p:cNvSpPr txBox="1"/>
          <p:nvPr isPhoto="0" userDrawn="0">
            <p:ph type="sldNum" idx="12" hasCustomPrompt="0"/>
          </p:nvPr>
        </p:nvSpPr>
        <p:spPr bwMode="auto">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Open Sans SemiBold"/>
                <a:ea typeface="Open Sans SemiBold"/>
                <a:cs typeface="Open Sans SemiBold"/>
              </a:defRPr>
            </a:lvl1pPr>
            <a:lvl2pPr lvl="1" algn="r">
              <a:buNone/>
              <a:defRPr sz="1300">
                <a:solidFill>
                  <a:schemeClr val="dk1"/>
                </a:solidFill>
                <a:latin typeface="Open Sans SemiBold"/>
                <a:ea typeface="Open Sans SemiBold"/>
                <a:cs typeface="Open Sans SemiBold"/>
              </a:defRPr>
            </a:lvl2pPr>
            <a:lvl3pPr lvl="2" algn="r">
              <a:buNone/>
              <a:defRPr sz="1300">
                <a:solidFill>
                  <a:schemeClr val="dk1"/>
                </a:solidFill>
                <a:latin typeface="Open Sans SemiBold"/>
                <a:ea typeface="Open Sans SemiBold"/>
                <a:cs typeface="Open Sans SemiBold"/>
              </a:defRPr>
            </a:lvl3pPr>
            <a:lvl4pPr lvl="3" algn="r">
              <a:buNone/>
              <a:defRPr sz="1300">
                <a:solidFill>
                  <a:schemeClr val="dk1"/>
                </a:solidFill>
                <a:latin typeface="Open Sans SemiBold"/>
                <a:ea typeface="Open Sans SemiBold"/>
                <a:cs typeface="Open Sans SemiBold"/>
              </a:defRPr>
            </a:lvl4pPr>
            <a:lvl5pPr lvl="4" algn="r">
              <a:buNone/>
              <a:defRPr sz="1300">
                <a:solidFill>
                  <a:schemeClr val="dk1"/>
                </a:solidFill>
                <a:latin typeface="Open Sans SemiBold"/>
                <a:ea typeface="Open Sans SemiBold"/>
                <a:cs typeface="Open Sans SemiBold"/>
              </a:defRPr>
            </a:lvl5pPr>
            <a:lvl6pPr lvl="5" algn="r">
              <a:buNone/>
              <a:defRPr sz="1300">
                <a:solidFill>
                  <a:schemeClr val="dk1"/>
                </a:solidFill>
                <a:latin typeface="Open Sans SemiBold"/>
                <a:ea typeface="Open Sans SemiBold"/>
                <a:cs typeface="Open Sans SemiBold"/>
              </a:defRPr>
            </a:lvl6pPr>
            <a:lvl7pPr lvl="6" algn="r">
              <a:buNone/>
              <a:defRPr sz="1300">
                <a:solidFill>
                  <a:schemeClr val="dk1"/>
                </a:solidFill>
                <a:latin typeface="Open Sans SemiBold"/>
                <a:ea typeface="Open Sans SemiBold"/>
                <a:cs typeface="Open Sans SemiBold"/>
              </a:defRPr>
            </a:lvl7pPr>
            <a:lvl8pPr lvl="7" algn="r">
              <a:buNone/>
              <a:defRPr sz="1300">
                <a:solidFill>
                  <a:schemeClr val="dk1"/>
                </a:solidFill>
                <a:latin typeface="Open Sans SemiBold"/>
                <a:ea typeface="Open Sans SemiBold"/>
                <a:cs typeface="Open Sans SemiBold"/>
              </a:defRPr>
            </a:lvl8pPr>
            <a:lvl9pPr lvl="8" algn="r">
              <a:buNone/>
              <a:defRPr sz="1300">
                <a:solidFill>
                  <a:schemeClr val="dk1"/>
                </a:solidFill>
                <a:latin typeface="Open Sans SemiBold"/>
                <a:ea typeface="Open Sans SemiBold"/>
                <a:cs typeface="Open Sans SemiBold"/>
              </a:defRPr>
            </a:lvl9pPr>
          </a:lstStyle>
          <a:p>
            <a:pPr marL="0" lvl="0" indent="0" algn="r">
              <a:spcBef>
                <a:spcPts val="0"/>
              </a:spcBef>
              <a:spcAft>
                <a:spcPts val="0"/>
              </a:spcAft>
              <a:buNone/>
              <a:defRPr/>
            </a:pPr>
            <a:fld id="{00000000-1234-1234-1234-123412341234}" type="slidenum">
              <a:rPr lang="fr"/>
              <a:t/>
            </a:fld>
            <a:endParaRPr/>
          </a:p>
        </p:txBody>
      </p:sp>
      <p:sp>
        <p:nvSpPr>
          <p:cNvPr id="9" name="Google Shape;9;p1" hidden="0"/>
          <p:cNvSpPr txBox="1"/>
          <p:nvPr isPhoto="0" userDrawn="0">
            <p:ph type="body" idx="2" hasCustomPrompt="0"/>
          </p:nvPr>
        </p:nvSpPr>
        <p:spPr bwMode="auto">
          <a:xfrm>
            <a:off x="2363175" y="1440675"/>
            <a:ext cx="4878000" cy="3014699"/>
          </a:xfrm>
          <a:prstGeom prst="rect">
            <a:avLst/>
          </a:prstGeom>
          <a:noFill/>
          <a:ln>
            <a:noFill/>
          </a:ln>
        </p:spPr>
        <p:txBody>
          <a:bodyPr spcFirstLastPara="1" wrap="square" lIns="91425" tIns="91425" rIns="91425" bIns="91425" anchor="t" anchorCtr="0">
            <a:normAutofit/>
          </a:bodyPr>
          <a:lstStyle>
            <a:lvl1pPr marL="457200" lvl="0" indent="-342900">
              <a:lnSpc>
                <a:spcPct val="114999"/>
              </a:lnSpc>
              <a:spcBef>
                <a:spcPts val="0"/>
              </a:spcBef>
              <a:spcAft>
                <a:spcPts val="0"/>
              </a:spcAft>
              <a:buClr>
                <a:schemeClr val="dk1"/>
              </a:buClr>
              <a:buSzPts val="1800"/>
              <a:buFont typeface="Open Sans SemiBold"/>
              <a:buChar char="●"/>
              <a:defRPr sz="1800">
                <a:solidFill>
                  <a:schemeClr val="dk1"/>
                </a:solidFill>
                <a:latin typeface="Open Sans SemiBold"/>
                <a:ea typeface="Open Sans SemiBold"/>
                <a:cs typeface="Open Sans SemiBold"/>
              </a:defRPr>
            </a:lvl1pPr>
            <a:lvl2pPr marL="914400" lvl="1"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2pPr>
            <a:lvl3pPr marL="1371600" lvl="2"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3pPr>
            <a:lvl4pPr marL="1828800" lvl="3"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4pPr>
            <a:lvl5pPr marL="2286000" lvl="4"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5pPr>
            <a:lvl6pPr marL="2743200" lvl="5"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6pPr>
            <a:lvl7pPr marL="3200400" lvl="6"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7pPr>
            <a:lvl8pPr marL="3657600" lvl="7"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8pPr>
            <a:lvl9pPr marL="4114800" lvl="8" indent="-317500">
              <a:lnSpc>
                <a:spcPct val="114999"/>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defRPr>
            </a:lvl9pPr>
          </a:lstStyle>
          <a:p>
            <a:pPr>
              <a:defRPr/>
            </a:pPr>
            <a:endParaRPr/>
          </a:p>
        </p:txBody>
      </p:sp>
    </p:spTree>
  </p:cSld>
  <p:clrMap accent1="accent1" accent2="accent2" accent3="accent3" accent4="accent4" accent5="accent5" accent6="accent6" bg1="lt1" bg2="dk2" folHlink="folHlink" hlink="hlink" tx1="dk1" tx2="lt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1"/>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malou@fabmob.io" TargetMode="Externa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33.png"/><Relationship Id="rId4" Type="http://schemas.openxmlformats.org/officeDocument/2006/relationships/image" Target="../media/image3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alou@fabmob.io" TargetMode="External"/><Relationship Id="rId3" Type="http://schemas.openxmlformats.org/officeDocument/2006/relationships/hyperlink" Target="mailto:contact@fabmob.io" TargetMode="External"/><Relationship Id="rId4" Type="http://schemas.openxmlformats.org/officeDocument/2006/relationships/image" Target="../media/image3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lafabriquedesmobilites.fr/%C3%A0-propos/urgence" TargetMode="External"/><Relationship Id="rId3" Type="http://schemas.openxmlformats.org/officeDocument/2006/relationships/hyperlink" Target="https://lafabriquedesmobilites.fr/blog/lopen-source-au-secours-du-secteur-des-transports" TargetMode="External"/><Relationship Id="rId4"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https://wiki.lafabriquedesmobilites.fr/wiki/Mobility_Data_DT4A_Survey"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59" name="Google Shape;159;p25" hidden="0"/>
          <p:cNvSpPr txBox="1"/>
          <p:nvPr isPhoto="0" userDrawn="0"/>
        </p:nvSpPr>
        <p:spPr bwMode="auto">
          <a:xfrm>
            <a:off x="3393938" y="536100"/>
            <a:ext cx="5216700" cy="2355900"/>
          </a:xfrm>
          <a:prstGeom prst="rect">
            <a:avLst/>
          </a:prstGeom>
          <a:noFill/>
          <a:ln>
            <a:noFill/>
          </a:ln>
        </p:spPr>
        <p:txBody>
          <a:bodyPr spcFirstLastPara="1" wrap="square" lIns="0" tIns="0" rIns="0" bIns="0" anchor="t" anchorCtr="0">
            <a:noAutofit/>
          </a:bodyPr>
          <a:lstStyle/>
          <a:p>
            <a:pPr>
              <a:defRPr/>
            </a:pPr>
            <a:r>
              <a:rPr lang="fr-FR" sz="2600" b="1" i="0" u="none" strike="noStrike" cap="none" spc="0">
                <a:solidFill>
                  <a:srgbClr val="000000"/>
                </a:solidFill>
                <a:latin typeface="Open Sans"/>
                <a:ea typeface="Open Sans"/>
                <a:cs typeface="Open Sans"/>
              </a:rPr>
              <a:t>Comprendre les initiatives de production de données de transport GTFS sur le continent africain</a:t>
            </a:r>
            <a:endParaRPr lang="fr-FR" sz="2600" b="1" i="0" u="none" strike="noStrike" cap="none" spc="0">
              <a:solidFill>
                <a:srgbClr val="000000"/>
              </a:solidFill>
              <a:latin typeface="Open Sans"/>
              <a:ea typeface="Open Sans"/>
              <a:cs typeface="Open Sans"/>
            </a:endParaRPr>
          </a:p>
          <a:p>
            <a:pPr>
              <a:defRPr/>
            </a:pPr>
            <a:endParaRPr lang="en-US" sz="1400" b="0" i="0" u="none" strike="noStrike" cap="none" spc="0">
              <a:solidFill>
                <a:srgbClr val="000000"/>
              </a:solidFill>
              <a:latin typeface="Arial"/>
              <a:ea typeface="Arial"/>
              <a:cs typeface="Arial"/>
            </a:endParaRPr>
          </a:p>
          <a:p>
            <a:pPr>
              <a:defRPr/>
            </a:pPr>
            <a:r>
              <a:rPr lang="fr-FR" sz="1400" b="0" i="0" u="none" strike="noStrike" cap="none" spc="0">
                <a:solidFill>
                  <a:srgbClr val="000000"/>
                </a:solidFill>
                <a:latin typeface="Open Sans"/>
                <a:ea typeface="Open Sans"/>
                <a:cs typeface="Open Sans"/>
              </a:rPr>
              <a:t> - Recensement des initiatives existantes avec MobilityData -</a:t>
            </a:r>
            <a:endParaRPr sz="1400" b="0" i="0" u="none" strike="noStrike" cap="none" spc="0">
              <a:solidFill>
                <a:srgbClr val="000000"/>
              </a:solidFill>
              <a:latin typeface="Open Sans"/>
              <a:ea typeface="Open Sans"/>
              <a:cs typeface="Open Sans"/>
            </a:endParaRPr>
          </a:p>
        </p:txBody>
      </p:sp>
      <p:sp>
        <p:nvSpPr>
          <p:cNvPr id="160" name="Google Shape;160;p25" hidden="0"/>
          <p:cNvSpPr txBox="1"/>
          <p:nvPr isPhoto="0" userDrawn="0"/>
        </p:nvSpPr>
        <p:spPr bwMode="auto">
          <a:xfrm>
            <a:off x="3400775" y="4261975"/>
            <a:ext cx="1723800" cy="490500"/>
          </a:xfrm>
          <a:prstGeom prst="rect">
            <a:avLst/>
          </a:prstGeom>
          <a:noFill/>
          <a:ln>
            <a:noFill/>
          </a:ln>
        </p:spPr>
        <p:txBody>
          <a:bodyPr spcFirstLastPara="1" wrap="square" lIns="0" tIns="0" rIns="0" bIns="0" anchor="t" anchorCtr="0">
            <a:noAutofit/>
          </a:bodyPr>
          <a:lstStyle/>
          <a:p>
            <a:pPr marL="0" lvl="0" indent="0" algn="l">
              <a:spcBef>
                <a:spcPts val="0"/>
              </a:spcBef>
              <a:spcAft>
                <a:spcPts val="0"/>
              </a:spcAft>
              <a:buNone/>
              <a:defRPr/>
            </a:pPr>
            <a:r>
              <a:rPr lang="fr" sz="1250">
                <a:latin typeface="Open Sans SemiBold"/>
                <a:ea typeface="Open Sans SemiBold"/>
                <a:cs typeface="Open Sans SemiBold"/>
              </a:rPr>
              <a:t>State of the Map Africa - 2021</a:t>
            </a:r>
            <a:endParaRPr sz="1250">
              <a:latin typeface="Open Sans SemiBold"/>
              <a:ea typeface="Open Sans SemiBold"/>
              <a:cs typeface="Open Sans SemiBold"/>
            </a:endParaRPr>
          </a:p>
        </p:txBody>
      </p:sp>
      <p:cxnSp>
        <p:nvCxnSpPr>
          <p:cNvPr id="161" name="Google Shape;161;p25" hidden="0"/>
          <p:cNvCxnSpPr>
            <a:cxnSpLocks/>
          </p:cNvCxnSpPr>
          <p:nvPr isPhoto="0" userDrawn="0"/>
        </p:nvCxnSpPr>
        <p:spPr bwMode="auto">
          <a:xfrm>
            <a:off x="3400782" y="4010720"/>
            <a:ext cx="1723800" cy="0"/>
          </a:xfrm>
          <a:prstGeom prst="straightConnector1">
            <a:avLst/>
          </a:prstGeom>
          <a:noFill/>
          <a:ln w="19050" cap="flat" cmpd="sng">
            <a:solidFill>
              <a:srgbClr val="000000"/>
            </a:solidFill>
            <a:prstDash val="solid"/>
            <a:round/>
            <a:headEnd type="none" w="med" len="med"/>
            <a:tailEnd type="none" w="med" len="med"/>
          </a:ln>
        </p:spPr>
      </p:cxnSp>
      <p:sp>
        <p:nvSpPr>
          <p:cNvPr id="163" name="Google Shape;163;p25" hidden="0"/>
          <p:cNvSpPr txBox="1"/>
          <p:nvPr isPhoto="0" userDrawn="0"/>
        </p:nvSpPr>
        <p:spPr bwMode="auto">
          <a:xfrm>
            <a:off x="5482000" y="3720050"/>
            <a:ext cx="1462200" cy="541800"/>
          </a:xfrm>
          <a:prstGeom prst="rect">
            <a:avLst/>
          </a:prstGeom>
          <a:noFill/>
          <a:ln>
            <a:noFill/>
          </a:ln>
        </p:spPr>
        <p:txBody>
          <a:bodyPr spcFirstLastPara="1" wrap="square" lIns="0" tIns="0" rIns="0" bIns="0" anchor="t" anchorCtr="0">
            <a:noAutofit/>
          </a:bodyPr>
          <a:lstStyle/>
          <a:p>
            <a:pPr marL="0" lvl="0" indent="0" algn="l">
              <a:spcBef>
                <a:spcPts val="0"/>
              </a:spcBef>
              <a:spcAft>
                <a:spcPts val="0"/>
              </a:spcAft>
              <a:buNone/>
              <a:defRPr/>
            </a:pPr>
            <a:r>
              <a:rPr lang="fr" sz="900">
                <a:solidFill>
                  <a:schemeClr val="dk1"/>
                </a:solidFill>
                <a:latin typeface="Open Sans SemiBold"/>
                <a:ea typeface="Open Sans SemiBold"/>
                <a:cs typeface="Open Sans SemiBold"/>
              </a:rPr>
              <a:t>Malou Charenton</a:t>
            </a:r>
            <a:br>
              <a:rPr lang="fr" sz="900" b="1">
                <a:solidFill>
                  <a:schemeClr val="dk1"/>
                </a:solidFill>
                <a:latin typeface="Open Sans"/>
                <a:ea typeface="Open Sans"/>
                <a:cs typeface="Open Sans"/>
              </a:rPr>
            </a:br>
            <a:r>
              <a:rPr lang="fr" sz="900">
                <a:solidFill>
                  <a:schemeClr val="dk1"/>
                </a:solidFill>
                <a:latin typeface="Open Sans Light"/>
                <a:ea typeface="Open Sans Light"/>
                <a:cs typeface="Open Sans Light"/>
              </a:rPr>
              <a:t>Fabrique des mobilités</a:t>
            </a:r>
            <a:br>
              <a:rPr lang="fr" sz="900">
                <a:solidFill>
                  <a:schemeClr val="dk1"/>
                </a:solidFill>
                <a:latin typeface="Open Sans"/>
                <a:ea typeface="Open Sans"/>
                <a:cs typeface="Open Sans"/>
              </a:rPr>
            </a:br>
            <a:r>
              <a:rPr lang="fr" sz="800">
                <a:solidFill>
                  <a:schemeClr val="dk1"/>
                </a:solidFill>
                <a:latin typeface="Open Sans Light"/>
                <a:ea typeface="Open Sans Light"/>
                <a:cs typeface="Open Sans Light"/>
              </a:rPr>
              <a:t>malou</a:t>
            </a:r>
            <a:r>
              <a:rPr lang="fr" sz="800">
                <a:solidFill>
                  <a:schemeClr val="dk1"/>
                </a:solidFill>
                <a:latin typeface="Open Sans Light"/>
                <a:ea typeface="Open Sans Light"/>
                <a:cs typeface="Open Sans Light"/>
              </a:rPr>
              <a:t>@fabmob.io</a:t>
            </a:r>
            <a:endParaRPr sz="800">
              <a:solidFill>
                <a:schemeClr val="dk1"/>
              </a:solidFill>
              <a:latin typeface="Open Sans Light"/>
              <a:ea typeface="Open Sans Light"/>
              <a:cs typeface="Open Sans Light"/>
            </a:endParaRPr>
          </a:p>
          <a:p>
            <a:pPr marL="0" lvl="0" indent="0" algn="l">
              <a:spcBef>
                <a:spcPts val="0"/>
              </a:spcBef>
              <a:spcAft>
                <a:spcPts val="0"/>
              </a:spcAft>
              <a:buNone/>
              <a:defRPr/>
            </a:pPr>
            <a:endParaRPr sz="1050" b="1">
              <a:solidFill>
                <a:schemeClr val="dk1"/>
              </a:solidFill>
              <a:latin typeface="Open Sans"/>
              <a:ea typeface="Open Sans"/>
              <a:cs typeface="Open Sans"/>
            </a:endParaRPr>
          </a:p>
          <a:p>
            <a:pPr marL="0" lvl="0" indent="0" algn="l">
              <a:spcBef>
                <a:spcPts val="0"/>
              </a:spcBef>
              <a:spcAft>
                <a:spcPts val="0"/>
              </a:spcAft>
              <a:buNone/>
              <a:defRPr/>
            </a:pPr>
            <a:endParaRPr sz="900" b="1">
              <a:solidFill>
                <a:schemeClr val="dk1"/>
              </a:solidFill>
              <a:latin typeface="Open Sans"/>
              <a:ea typeface="Open Sans"/>
              <a:cs typeface="Open Sans"/>
            </a:endParaRPr>
          </a:p>
        </p:txBody>
      </p:sp>
      <p:sp>
        <p:nvSpPr>
          <p:cNvPr id="164" name="Google Shape;164;p25" hidden="0"/>
          <p:cNvSpPr txBox="1"/>
          <p:nvPr isPhoto="0" userDrawn="0"/>
        </p:nvSpPr>
        <p:spPr bwMode="auto">
          <a:xfrm>
            <a:off x="3400775" y="3720050"/>
            <a:ext cx="1723800" cy="141000"/>
          </a:xfrm>
          <a:prstGeom prst="rect">
            <a:avLst/>
          </a:prstGeom>
          <a:noFill/>
          <a:ln>
            <a:noFill/>
          </a:ln>
        </p:spPr>
        <p:txBody>
          <a:bodyPr spcFirstLastPara="1" wrap="square" lIns="0" tIns="0" rIns="0" bIns="0" anchor="t" anchorCtr="0">
            <a:noAutofit/>
          </a:bodyPr>
          <a:lstStyle/>
          <a:p>
            <a:pPr marL="0" lvl="0" indent="0" algn="l">
              <a:spcBef>
                <a:spcPts val="0"/>
              </a:spcBef>
              <a:spcAft>
                <a:spcPts val="0"/>
              </a:spcAft>
              <a:buNone/>
              <a:defRPr/>
            </a:pPr>
            <a:r>
              <a:rPr lang="fr" sz="1250" i="1">
                <a:latin typeface="Open Sans"/>
                <a:ea typeface="Open Sans"/>
                <a:cs typeface="Open Sans"/>
              </a:rPr>
              <a:t>November 2021</a:t>
            </a:r>
            <a:endParaRPr sz="1250" i="1">
              <a:latin typeface="Open Sans"/>
              <a:ea typeface="Open Sans"/>
              <a:cs typeface="Open Sans"/>
            </a:endParaRPr>
          </a:p>
        </p:txBody>
      </p:sp>
      <p:sp>
        <p:nvSpPr>
          <p:cNvPr id="165" name="Google Shape;165;p25" hidden="0"/>
          <p:cNvSpPr/>
          <p:nvPr isPhoto="0" userDrawn="0"/>
        </p:nvSpPr>
        <p:spPr bwMode="auto">
          <a:xfrm rot="5400000">
            <a:off x="533362" y="536102"/>
            <a:ext cx="2355900" cy="2355900"/>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987815788" name="" hidden="0"/>
          <p:cNvPicPr>
            <a:picLocks noChangeAspect="1"/>
          </p:cNvPicPr>
          <p:nvPr isPhoto="0" userDrawn="0"/>
        </p:nvPicPr>
        <p:blipFill>
          <a:blip r:embed="rId2"/>
          <a:stretch/>
        </p:blipFill>
        <p:spPr bwMode="auto">
          <a:xfrm flipH="0" flipV="0">
            <a:off x="661736" y="664477"/>
            <a:ext cx="2099147" cy="2099147"/>
          </a:xfrm>
          <a:prstGeom prst="rect">
            <a:avLst/>
          </a:prstGeom>
        </p:spPr>
      </p:pic>
      <p:pic>
        <p:nvPicPr>
          <p:cNvPr id="786349132" name="" hidden="0"/>
          <p:cNvPicPr>
            <a:picLocks noChangeAspect="1"/>
          </p:cNvPicPr>
          <p:nvPr isPhoto="0" userDrawn="0"/>
        </p:nvPicPr>
        <p:blipFill>
          <a:blip r:embed="rId3"/>
          <a:stretch/>
        </p:blipFill>
        <p:spPr bwMode="auto">
          <a:xfrm flipH="0" flipV="0">
            <a:off x="1809473" y="3642639"/>
            <a:ext cx="1364974" cy="889671"/>
          </a:xfrm>
          <a:prstGeom prst="rect">
            <a:avLst/>
          </a:prstGeom>
        </p:spPr>
      </p:pic>
      <p:sp>
        <p:nvSpPr>
          <p:cNvPr id="190276051" name="" hidden="0"/>
          <p:cNvSpPr/>
          <p:nvPr isPhoto="0" userDrawn="0"/>
        </p:nvSpPr>
        <p:spPr bwMode="auto">
          <a:xfrm flipH="0" flipV="0">
            <a:off x="12053448" y="1882810"/>
            <a:ext cx="67024" cy="4572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73095218" name="Google Shape;250;p32" hidden="0"/>
          <p:cNvSpPr txBox="1"/>
          <p:nvPr isPhoto="0" userDrawn="0">
            <p:ph type="sldNum" idx="12" hasCustomPrompt="0"/>
          </p:nvPr>
        </p:nvSpPr>
        <p:spPr bwMode="auto">
          <a:xfrm>
            <a:off x="8617374" y="47753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A1C495F7-E7E2-D4D6-464F-670B91E66B76}" type="slidenum">
              <a:rPr lang="fr"/>
              <a:t/>
            </a:fld>
            <a:endParaRPr/>
          </a:p>
        </p:txBody>
      </p:sp>
      <p:sp>
        <p:nvSpPr>
          <p:cNvPr id="348877823" name="Google Shape;261;p32" hidden="0"/>
          <p:cNvSpPr txBox="1"/>
          <p:nvPr isPhoto="0" userDrawn="0">
            <p:ph type="subTitle" idx="3" hasCustomPrompt="0"/>
          </p:nvPr>
        </p:nvSpPr>
        <p:spPr bwMode="auto">
          <a:xfrm>
            <a:off x="540174" y="533299"/>
            <a:ext cx="7579499" cy="288599"/>
          </a:xfrm>
          <a:prstGeom prst="rect">
            <a:avLst/>
          </a:prstGeom>
        </p:spPr>
        <p:txBody>
          <a:bodyPr spcFirstLastPara="1" vertOverflow="overflow" horzOverflow="clip" vert="horz" wrap="square" lIns="0" tIns="0" rIns="0" bIns="0" numCol="1" spcCol="0" rtlCol="0" fromWordArt="0" anchor="t" anchorCtr="0" forceAA="0" upright="0" compatLnSpc="0">
            <a:normAutofit fontScale="55000" lnSpcReduction="9000"/>
          </a:bodyPr>
          <a:lstStyle/>
          <a:p>
            <a:pPr>
              <a:defRPr/>
            </a:pPr>
            <a:r>
              <a:rPr lang="fr-FR" sz="2400" b="1" i="0" u="none" strike="noStrike" cap="none" spc="0">
                <a:solidFill>
                  <a:srgbClr val="000000"/>
                </a:solidFill>
                <a:latin typeface="Open Sans"/>
                <a:ea typeface="Open Sans"/>
                <a:cs typeface="Open Sans"/>
              </a:rPr>
              <a:t>Étape 1 - Principaux enseignements </a:t>
            </a:r>
            <a:endParaRPr sz="2400"/>
          </a:p>
        </p:txBody>
      </p:sp>
      <p:sp>
        <p:nvSpPr>
          <p:cNvPr id="727665794" name="" hidden="0"/>
          <p:cNvSpPr/>
          <p:nvPr isPhoto="0" userDrawn="0"/>
        </p:nvSpPr>
        <p:spPr bwMode="auto">
          <a:xfrm flipH="0" flipV="0">
            <a:off x="8725074" y="3218326"/>
            <a:ext cx="125485" cy="150059"/>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899793600" name="" hidden="0"/>
          <p:cNvSpPr/>
          <p:nvPr isPhoto="0" userDrawn="0"/>
        </p:nvSpPr>
        <p:spPr bwMode="auto">
          <a:xfrm>
            <a:off x="8184127" y="5240193"/>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6964408" name="Google Shape;233;p31" hidden="0"/>
          <p:cNvSpPr/>
          <p:nvPr isPhoto="0" userDrawn="0"/>
        </p:nvSpPr>
        <p:spPr bwMode="auto">
          <a:xfrm rot="5399976">
            <a:off x="7199276" y="1260351"/>
            <a:ext cx="456599" cy="456599"/>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843143265" name="Google Shape;235;p31" hidden="0"/>
          <p:cNvSpPr/>
          <p:nvPr isPhoto="0" userDrawn="0"/>
        </p:nvSpPr>
        <p:spPr bwMode="auto">
          <a:xfrm rot="5399976">
            <a:off x="1488031" y="1260353"/>
            <a:ext cx="456599" cy="456599"/>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422276963" name="Google Shape;237;p31" hidden="0"/>
          <p:cNvSpPr/>
          <p:nvPr isPhoto="0" userDrawn="0"/>
        </p:nvSpPr>
        <p:spPr bwMode="auto">
          <a:xfrm rot="5399976">
            <a:off x="4343652" y="1260351"/>
            <a:ext cx="456599" cy="456599"/>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615763935" name="Google Shape;240;p31" hidden="0"/>
          <p:cNvSpPr txBox="1"/>
          <p:nvPr isPhoto="0" userDrawn="0"/>
        </p:nvSpPr>
        <p:spPr bwMode="auto">
          <a:xfrm>
            <a:off x="540174" y="1996425"/>
            <a:ext cx="2352599" cy="288599"/>
          </a:xfrm>
          <a:prstGeom prst="rect">
            <a:avLst/>
          </a:prstGeom>
        </p:spPr>
        <p:txBody>
          <a:bodyPr spcFirstLastPara="1" vertOverflow="overflow" horzOverflow="clip" vert="horz" wrap="square" lIns="0" tIns="0" rIns="0" bIns="0" numCol="1" spcCol="0" rtlCol="0" fromWordArt="0" anchor="t" anchorCtr="0" forceAA="0" upright="0" compatLnSpc="0">
            <a:normAutofit/>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defRPr>
            </a:lvl1pPr>
            <a:lvl2pPr marL="914400" marR="0" lvl="1"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2pPr>
            <a:lvl3pPr marL="1371600" marR="0" lvl="2"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3pPr>
            <a:lvl4pPr marL="1828800" marR="0" lvl="3"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4pPr>
            <a:lvl5pPr marL="2286000" marR="0" lvl="4"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5pPr>
            <a:lvl6pPr marL="2743200" marR="0" lvl="5"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6pPr>
            <a:lvl7pPr marL="3200400" marR="0" lvl="6"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7pPr>
            <a:lvl8pPr marL="3657600" marR="0" lvl="7"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8pPr>
            <a:lvl9pPr marL="4114800" marR="0" lvl="8"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9pPr>
          </a:lstStyle>
          <a:p>
            <a:pPr marL="0" lvl="0" indent="0" algn="ctr">
              <a:spcBef>
                <a:spcPts val="0"/>
              </a:spcBef>
              <a:spcAft>
                <a:spcPts val="1199"/>
              </a:spcAft>
              <a:buNone/>
              <a:defRPr/>
            </a:pPr>
            <a:r>
              <a:rPr lang="fr" b="1"/>
              <a:t>Données recueillies et usages </a:t>
            </a:r>
            <a:endParaRPr b="1"/>
          </a:p>
        </p:txBody>
      </p:sp>
      <p:sp>
        <p:nvSpPr>
          <p:cNvPr id="1439406716" name="Google Shape;242;p31" hidden="0"/>
          <p:cNvSpPr txBox="1"/>
          <p:nvPr isPhoto="0" userDrawn="0">
            <p:ph type="subTitle" idx="4" hasCustomPrompt="0"/>
          </p:nvPr>
        </p:nvSpPr>
        <p:spPr bwMode="auto">
          <a:xfrm>
            <a:off x="6261374" y="1996425"/>
            <a:ext cx="2352599" cy="288599"/>
          </a:xfrm>
          <a:prstGeom prst="rect">
            <a:avLst/>
          </a:prstGeom>
        </p:spPr>
        <p:txBody>
          <a:bodyPr spcFirstLastPara="1" wrap="square" lIns="0" tIns="0" rIns="0" bIns="0" anchor="t" anchorCtr="0">
            <a:normAutofit/>
          </a:bodyPr>
          <a:lstStyle/>
          <a:p>
            <a:pPr marL="0" lvl="0" indent="0" algn="ctr">
              <a:spcBef>
                <a:spcPts val="0"/>
              </a:spcBef>
              <a:spcAft>
                <a:spcPts val="1199"/>
              </a:spcAft>
              <a:buNone/>
              <a:defRPr/>
            </a:pPr>
            <a:r>
              <a:rPr lang="fr" b="1"/>
              <a:t>Une base de contacts</a:t>
            </a:r>
            <a:endParaRPr b="1"/>
          </a:p>
        </p:txBody>
      </p:sp>
      <p:sp>
        <p:nvSpPr>
          <p:cNvPr id="1158110605" name="Google Shape;244;p31" hidden="0"/>
          <p:cNvSpPr txBox="1"/>
          <p:nvPr isPhoto="0" userDrawn="0">
            <p:ph type="subTitle" idx="6" hasCustomPrompt="0"/>
          </p:nvPr>
        </p:nvSpPr>
        <p:spPr bwMode="auto">
          <a:xfrm>
            <a:off x="3400774" y="1996425"/>
            <a:ext cx="2352599" cy="288599"/>
          </a:xfrm>
          <a:prstGeom prst="rect">
            <a:avLst/>
          </a:prstGeom>
        </p:spPr>
        <p:txBody>
          <a:bodyPr spcFirstLastPara="1" wrap="square" lIns="0" tIns="0" rIns="0" bIns="0" anchor="t" anchorCtr="0">
            <a:normAutofit/>
          </a:bodyPr>
          <a:lstStyle/>
          <a:p>
            <a:pPr marL="0" lvl="0" indent="0" algn="ctr">
              <a:spcBef>
                <a:spcPts val="0"/>
              </a:spcBef>
              <a:spcAft>
                <a:spcPts val="1199"/>
              </a:spcAft>
              <a:buNone/>
              <a:defRPr/>
            </a:pPr>
            <a:r>
              <a:rPr lang="fr" b="1"/>
              <a:t>Gouvernance et financement</a:t>
            </a:r>
            <a:endParaRPr b="1"/>
          </a:p>
        </p:txBody>
      </p:sp>
      <p:sp>
        <p:nvSpPr>
          <p:cNvPr id="646165780" name="Google Shape;239;p31" hidden="0"/>
          <p:cNvSpPr txBox="1"/>
          <p:nvPr isPhoto="0" userDrawn="0">
            <p:ph type="subTitle" idx="1" hasCustomPrompt="0"/>
          </p:nvPr>
        </p:nvSpPr>
        <p:spPr bwMode="auto">
          <a:xfrm>
            <a:off x="540174" y="2719125"/>
            <a:ext cx="2352599" cy="1844399"/>
          </a:xfrm>
          <a:prstGeom prst="rect">
            <a:avLst/>
          </a:prstGeom>
        </p:spPr>
        <p:txBody>
          <a:bodyPr spcFirstLastPara="1" vertOverflow="overflow" horzOverflow="clip" vert="horz" wrap="square" lIns="0" tIns="0" rIns="0" bIns="0" numCol="1" spcCol="0" rtlCol="0" fromWordArt="0" anchor="t" anchorCtr="0" forceAA="0" upright="0" compatLnSpc="0">
            <a:normAutofit fontScale="60000" lnSpcReduction="8000"/>
          </a:bodyPr>
          <a:lstStyle/>
          <a:p>
            <a:pPr marL="310064" indent="-195764">
              <a:buClr>
                <a:schemeClr val="dk1"/>
              </a:buClr>
              <a:buSzPts val="1400"/>
              <a:buFont typeface="Arial"/>
              <a:buChar char="•"/>
              <a:defRPr/>
            </a:pPr>
            <a:r>
              <a:rPr lang="fr-FR"/>
              <a:t>Un travail de cartographie des services de transport informel, mais aussi formel, ce qui montre une méconnaissance de l’opération des services formels par les autorités publiques.</a:t>
            </a:r>
            <a:endParaRPr lang="fr-FR"/>
          </a:p>
          <a:p>
            <a:pPr marL="299049" indent="-184750">
              <a:buClr>
                <a:schemeClr val="dk1"/>
              </a:buClr>
              <a:buSzPts val="1400"/>
              <a:buFont typeface="Arial"/>
              <a:buChar char="•"/>
              <a:defRPr/>
            </a:pPr>
            <a:r>
              <a:rPr lang="fr-FR"/>
              <a:t>Des solutions de cartographie qui reposent sur OpenStreetMap (avec JungleBus) </a:t>
            </a:r>
            <a:endParaRPr lang="fr-FR"/>
          </a:p>
          <a:p>
            <a:pPr marL="310064" indent="-195764">
              <a:buClr>
                <a:schemeClr val="dk1"/>
              </a:buClr>
              <a:buSzPts val="1400"/>
              <a:buFont typeface="Arial"/>
              <a:buChar char="•"/>
              <a:defRPr/>
            </a:pPr>
            <a:r>
              <a:rPr lang="fr-FR"/>
              <a:t>Une capture de l’état du service à un instant T : des données non mises à jour une fois recueillies</a:t>
            </a:r>
            <a:r>
              <a:rPr lang="fr-FR"/>
              <a:t>, même si des applications de planification de voyage produites pour utiliser ces données dont une opensource (Trufi).</a:t>
            </a:r>
            <a:endParaRPr lang="fr-FR"/>
          </a:p>
        </p:txBody>
      </p:sp>
      <p:sp>
        <p:nvSpPr>
          <p:cNvPr id="901990832" name="Google Shape;239;p31" hidden="0"/>
          <p:cNvSpPr txBox="1"/>
          <p:nvPr isPhoto="0" userDrawn="0"/>
        </p:nvSpPr>
        <p:spPr bwMode="auto">
          <a:xfrm>
            <a:off x="3395652" y="2719125"/>
            <a:ext cx="2352599" cy="1844399"/>
          </a:xfrm>
          <a:prstGeom prst="rect">
            <a:avLst/>
          </a:prstGeom>
        </p:spPr>
        <p:txBody>
          <a:bodyPr spcFirstLastPara="1" vertOverflow="overflow" horzOverflow="clip" vert="horz" wrap="square" lIns="0" tIns="0" rIns="0" bIns="0" numCol="1" spcCol="0" rtlCol="0" fromWordArt="0" anchor="t" anchorCtr="0" forceAA="0" upright="0" compatLnSpc="0">
            <a:normAutofit fontScale="65000" lnSpcReduction="7000"/>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defRPr>
            </a:lvl1pPr>
            <a:lvl2pPr marL="914400" marR="0" lvl="1"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2pPr>
            <a:lvl3pPr marL="1371600" marR="0" lvl="2"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3pPr>
            <a:lvl4pPr marL="1828800" marR="0" lvl="3"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4pPr>
            <a:lvl5pPr marL="2286000" marR="0" lvl="4"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5pPr>
            <a:lvl6pPr marL="2743200" marR="0" lvl="5"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6pPr>
            <a:lvl7pPr marL="3200400" marR="0" lvl="6"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7pPr>
            <a:lvl8pPr marL="3657600" marR="0" lvl="7"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8pPr>
            <a:lvl9pPr marL="4114800" marR="0" lvl="8"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9pPr>
          </a:lstStyle>
          <a:p>
            <a:pPr marL="310063" indent="-195763">
              <a:buClr>
                <a:schemeClr val="dk1"/>
              </a:buClr>
              <a:buSzPts val="1400"/>
              <a:buFont typeface="Arial"/>
              <a:buChar char="•"/>
              <a:defRPr/>
            </a:pPr>
            <a:r>
              <a:rPr lang="fr-FR"/>
              <a:t>Une implication du gouvernement national, plus rarement local (qui ne disposent pas toujours des compétences transport), les organismes internationaux sont les principaux bailleurs, ce qui explique l’absence de mise à jour des données </a:t>
            </a:r>
            <a:endParaRPr lang="fr-FR"/>
          </a:p>
          <a:p>
            <a:pPr marL="310063" indent="-195763">
              <a:buClr>
                <a:schemeClr val="dk1"/>
              </a:buClr>
              <a:buSzPts val="1400"/>
              <a:buFont typeface="Arial"/>
              <a:buChar char="•"/>
              <a:defRPr/>
            </a:pPr>
            <a:r>
              <a:rPr lang="fr-FR"/>
              <a:t>Beaucoup d’universités ont participé à la collecte de données : elles peuvent être un point d’appui.</a:t>
            </a:r>
            <a:endParaRPr lang="fr-FR"/>
          </a:p>
          <a:p>
            <a:pPr marL="310063" indent="-195763">
              <a:buClr>
                <a:schemeClr val="dk1"/>
              </a:buClr>
              <a:buSzPts val="1400"/>
              <a:buFont typeface="Arial"/>
              <a:buChar char="•"/>
              <a:defRPr/>
            </a:pPr>
            <a:endParaRPr lang="fr-FR"/>
          </a:p>
        </p:txBody>
      </p:sp>
      <p:sp>
        <p:nvSpPr>
          <p:cNvPr id="1092772656" name="Google Shape;239;p31" hidden="0"/>
          <p:cNvSpPr txBox="1"/>
          <p:nvPr isPhoto="0" userDrawn="0"/>
        </p:nvSpPr>
        <p:spPr bwMode="auto">
          <a:xfrm>
            <a:off x="6264774" y="2719125"/>
            <a:ext cx="2352599" cy="1844399"/>
          </a:xfrm>
          <a:prstGeom prst="rect">
            <a:avLst/>
          </a:prstGeom>
        </p:spPr>
        <p:txBody>
          <a:bodyPr spcFirstLastPara="1" vertOverflow="overflow" horzOverflow="clip" vert="horz" wrap="square" lIns="0" tIns="0" rIns="0" bIns="0" numCol="1" spcCol="0" rtlCol="0" fromWordArt="0" anchor="t" anchorCtr="0" forceAA="0" upright="0" compatLnSpc="0">
            <a:normAutofit fontScale="70000" lnSpcReduction="6000"/>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defRPr>
            </a:lvl1pPr>
            <a:lvl2pPr marL="914400" marR="0" lvl="1"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2pPr>
            <a:lvl3pPr marL="1371600" marR="0" lvl="2"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3pPr>
            <a:lvl4pPr marL="1828800" marR="0" lvl="3"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4pPr>
            <a:lvl5pPr marL="2286000" marR="0" lvl="4"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5pPr>
            <a:lvl6pPr marL="2743200" marR="0" lvl="5"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6pPr>
            <a:lvl7pPr marL="3200400" marR="0" lvl="6"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7pPr>
            <a:lvl8pPr marL="3657600" marR="0" lvl="7"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8pPr>
            <a:lvl9pPr marL="4114800" marR="0" lvl="8"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9pPr>
          </a:lstStyle>
          <a:p>
            <a:pPr marL="310063" indent="-195763">
              <a:buClr>
                <a:schemeClr val="dk1"/>
              </a:buClr>
              <a:buSzPts val="1400"/>
              <a:buFont typeface="Arial"/>
              <a:buChar char="•"/>
              <a:defRPr/>
            </a:pPr>
            <a:r>
              <a:rPr lang="fr-FR"/>
              <a:t>Une volonté de la Fabrique des Mobilités de constituer une communauté d’intérêt pour les acteurs du continent africain sur les défis de la cartographie des services de transport et l’obtention de données utiles à l’opération et à la gestion de ceux-ci.</a:t>
            </a:r>
            <a:endParaRPr lang="fr-FR"/>
          </a:p>
          <a:p>
            <a:pPr marL="310063" indent="-195763">
              <a:buClr>
                <a:schemeClr val="dk1"/>
              </a:buClr>
              <a:buSzPts val="1400"/>
              <a:buFont typeface="Arial"/>
              <a:buChar char="•"/>
              <a:defRPr/>
            </a:pPr>
            <a:r>
              <a:rPr lang="fr-FR"/>
              <a:t>Vous êtes intéressé.e.s : mon contact </a:t>
            </a:r>
            <a:r>
              <a:rPr lang="fr-FR" u="sng">
                <a:hlinkClick r:id="rId2" tooltip="mailto:malou@fabmob.io"/>
              </a:rPr>
              <a:t>malou@fabmob.io</a:t>
            </a:r>
            <a:r>
              <a:rPr lang="fr-FR"/>
              <a:t> </a:t>
            </a:r>
            <a:endParaRPr lang="fr-FR"/>
          </a:p>
        </p:txBody>
      </p:sp>
      <p:pic>
        <p:nvPicPr>
          <p:cNvPr id="683186888" name="Google Shape;562;p41" hidden="0"/>
          <p:cNvPicPr/>
          <p:nvPr isPhoto="0" userDrawn="0"/>
        </p:nvPicPr>
        <p:blipFill>
          <a:blip r:embed="rId3">
            <a:alphaModFix/>
          </a:blip>
          <a:stretch/>
        </p:blipFill>
        <p:spPr bwMode="auto">
          <a:xfrm>
            <a:off x="7322072" y="1390028"/>
            <a:ext cx="238001" cy="238001"/>
          </a:xfrm>
          <a:prstGeom prst="rect">
            <a:avLst/>
          </a:prstGeom>
          <a:noFill/>
          <a:ln>
            <a:noFill/>
          </a:ln>
        </p:spPr>
      </p:pic>
      <p:pic>
        <p:nvPicPr>
          <p:cNvPr id="1019075734" name="Google Shape;775;p42" hidden="0"/>
          <p:cNvPicPr/>
          <p:nvPr isPhoto="0" userDrawn="0"/>
        </p:nvPicPr>
        <p:blipFill>
          <a:blip r:embed="rId4">
            <a:alphaModFix/>
          </a:blip>
          <a:stretch/>
        </p:blipFill>
        <p:spPr bwMode="auto">
          <a:xfrm flipH="0" flipV="0">
            <a:off x="4363425" y="1352587"/>
            <a:ext cx="332649" cy="332588"/>
          </a:xfrm>
          <a:prstGeom prst="rect">
            <a:avLst/>
          </a:prstGeom>
          <a:noFill/>
          <a:ln>
            <a:noFill/>
          </a:ln>
        </p:spPr>
      </p:pic>
      <p:pic>
        <p:nvPicPr>
          <p:cNvPr id="784405803" name="Google Shape;435;p41" hidden="0"/>
          <p:cNvPicPr/>
          <p:nvPr isPhoto="0" userDrawn="0"/>
        </p:nvPicPr>
        <p:blipFill>
          <a:blip r:embed="rId5">
            <a:alphaModFix/>
          </a:blip>
          <a:stretch/>
        </p:blipFill>
        <p:spPr bwMode="auto">
          <a:xfrm flipH="0" flipV="0">
            <a:off x="1591649" y="1361411"/>
            <a:ext cx="291449" cy="2761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353303759" name="Google Shape;250;p32" hidden="0"/>
          <p:cNvSpPr txBox="1"/>
          <p:nvPr isPhoto="0" userDrawn="0">
            <p:ph type="sldNum" idx="12" hasCustomPrompt="0"/>
          </p:nvPr>
        </p:nvSpPr>
        <p:spPr bwMode="auto">
          <a:xfrm>
            <a:off x="8617374" y="47753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27EADF2E-65A9-64D5-69BD-D0E4DE09632D}" type="slidenum">
              <a:rPr lang="fr-FR"/>
              <a:t/>
            </a:fld>
            <a:endParaRPr lang="fr-FR"/>
          </a:p>
        </p:txBody>
      </p:sp>
      <p:sp>
        <p:nvSpPr>
          <p:cNvPr id="1872364961" name="Google Shape;261;p32" hidden="0"/>
          <p:cNvSpPr txBox="1"/>
          <p:nvPr isPhoto="0" userDrawn="0">
            <p:ph type="subTitle" idx="3" hasCustomPrompt="0"/>
          </p:nvPr>
        </p:nvSpPr>
        <p:spPr bwMode="auto">
          <a:xfrm>
            <a:off x="540174" y="533299"/>
            <a:ext cx="7579499" cy="288599"/>
          </a:xfrm>
          <a:prstGeom prst="rect">
            <a:avLst/>
          </a:prstGeom>
        </p:spPr>
        <p:txBody>
          <a:bodyPr spcFirstLastPara="1" vertOverflow="overflow" horzOverflow="clip" vert="horz" wrap="square" lIns="0" tIns="0" rIns="0" bIns="0" numCol="1" spcCol="0" rtlCol="0" fromWordArt="0" anchor="t" anchorCtr="0" forceAA="0" upright="0" compatLnSpc="0">
            <a:normAutofit fontScale="55000" lnSpcReduction="9000"/>
          </a:bodyPr>
          <a:lstStyle/>
          <a:p>
            <a:pPr>
              <a:defRPr/>
            </a:pPr>
            <a:r>
              <a:rPr lang="fr-FR" sz="2400" b="1" i="0" u="none" strike="noStrike" cap="none" spc="0">
                <a:solidFill>
                  <a:srgbClr val="000000"/>
                </a:solidFill>
                <a:latin typeface="Open Sans"/>
                <a:ea typeface="Open Sans"/>
                <a:cs typeface="Open Sans"/>
              </a:rPr>
              <a:t>Étape 2 : Analyse de 4 cas d’étude et entretiens &gt; le cas du projet à Bamako </a:t>
            </a:r>
            <a:endParaRPr lang="fr-FR" sz="2400"/>
          </a:p>
        </p:txBody>
      </p:sp>
      <p:sp>
        <p:nvSpPr>
          <p:cNvPr id="1137944853" name="" hidden="0"/>
          <p:cNvSpPr/>
          <p:nvPr isPhoto="0" userDrawn="0"/>
        </p:nvSpPr>
        <p:spPr bwMode="auto">
          <a:xfrm flipH="0" flipV="0">
            <a:off x="8725074" y="3218324"/>
            <a:ext cx="125484" cy="150058"/>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lang="fr-FR"/>
          </a:p>
        </p:txBody>
      </p:sp>
      <p:sp>
        <p:nvSpPr>
          <p:cNvPr id="1536322960" name="" hidden="0"/>
          <p:cNvSpPr/>
          <p:nvPr isPhoto="0" userDrawn="0"/>
        </p:nvSpPr>
        <p:spPr bwMode="auto">
          <a:xfrm>
            <a:off x="8184125" y="5240192"/>
            <a:ext cx="254952"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lang="fr-FR"/>
          </a:p>
        </p:txBody>
      </p:sp>
      <p:sp>
        <p:nvSpPr>
          <p:cNvPr id="719480104" name="Google Shape;264;p32" hidden="0"/>
          <p:cNvSpPr txBox="1"/>
          <p:nvPr isPhoto="0" userDrawn="0">
            <p:ph type="subTitle" idx="6" hasCustomPrompt="0"/>
          </p:nvPr>
        </p:nvSpPr>
        <p:spPr bwMode="auto">
          <a:xfrm flipH="0" flipV="0">
            <a:off x="542800" y="853042"/>
            <a:ext cx="8074573" cy="482400"/>
          </a:xfrm>
          <a:prstGeom prst="rect">
            <a:avLst/>
          </a:prstGeom>
        </p:spPr>
        <p:txBody>
          <a:bodyPr spcFirstLastPara="1" vertOverflow="overflow" horzOverflow="clip" vert="horz" wrap="square" lIns="0" tIns="0" rIns="0" bIns="0" numCol="1" spcCol="0" rtlCol="0" fromWordArt="0" anchor="t" anchorCtr="0" forceAA="0" upright="0" compatLnSpc="0">
            <a:normAutofit/>
          </a:bodyPr>
          <a:lstStyle/>
          <a:p>
            <a:pPr>
              <a:defRPr/>
            </a:pPr>
            <a:r>
              <a:rPr lang="fr-FR" sz="900" b="0" i="0" u="none" strike="noStrike" cap="none" spc="0">
                <a:solidFill>
                  <a:srgbClr val="000000"/>
                </a:solidFill>
                <a:latin typeface="Open Sans Light"/>
                <a:ea typeface="Open Sans Light"/>
                <a:cs typeface="Open Sans Light"/>
              </a:rPr>
              <a:t>&gt; Quatre cas d’étude </a:t>
            </a:r>
            <a:r>
              <a:rPr lang="fr-FR" sz="900" b="0" i="0" u="none" strike="noStrike" cap="none" spc="0">
                <a:solidFill>
                  <a:srgbClr val="000000"/>
                </a:solidFill>
                <a:latin typeface="Open Sans Light"/>
                <a:ea typeface="Open Sans Light"/>
                <a:cs typeface="Open Sans Light"/>
              </a:rPr>
              <a:t>répartis </a:t>
            </a:r>
            <a:r>
              <a:rPr lang="fr-FR" sz="900" b="0" i="0" u="none" strike="noStrike" cap="none" spc="0">
                <a:solidFill>
                  <a:srgbClr val="000000"/>
                </a:solidFill>
                <a:latin typeface="Open Sans Light"/>
                <a:ea typeface="Open Sans Light"/>
                <a:cs typeface="Open Sans Light"/>
              </a:rPr>
              <a:t>sur le continent :  Le Caire ( Égypte), Bamako (Mali), Addis-Abeba (Éthiopie), Accra (Ghana)</a:t>
            </a:r>
            <a:br>
              <a:rPr lang="fr-FR" sz="900" b="0" i="0" u="none" strike="noStrike" cap="none" spc="0">
                <a:solidFill>
                  <a:srgbClr val="000000"/>
                </a:solidFill>
                <a:latin typeface="Open Sans Light"/>
                <a:ea typeface="Open Sans Light"/>
                <a:cs typeface="Open Sans Light"/>
              </a:rPr>
            </a:br>
            <a:r>
              <a:rPr lang="fr-FR" sz="900" b="0" i="0" u="none" strike="noStrike" cap="none" spc="0">
                <a:solidFill>
                  <a:srgbClr val="000000"/>
                </a:solidFill>
                <a:latin typeface="Open Sans Light"/>
                <a:ea typeface="Open Sans Light"/>
                <a:cs typeface="Open Sans Light"/>
              </a:rPr>
              <a:t>&gt; </a:t>
            </a:r>
            <a:r>
              <a:rPr lang="fr-FR" sz="900" b="0" i="0" u="none" strike="noStrike" cap="none" spc="0">
                <a:solidFill>
                  <a:srgbClr val="000000"/>
                </a:solidFill>
                <a:latin typeface="Open Sans Light"/>
                <a:ea typeface="Open Sans Light"/>
                <a:cs typeface="Open Sans Light"/>
              </a:rPr>
              <a:t>Échanges autour des défis et des suites à donner, </a:t>
            </a:r>
            <a:r>
              <a:rPr lang="fr-FR" sz="900" b="0" i="0" u="none" strike="noStrike" cap="none" spc="0">
                <a:solidFill>
                  <a:srgbClr val="000000"/>
                </a:solidFill>
                <a:latin typeface="Open Sans Light"/>
                <a:ea typeface="Open Sans Light"/>
                <a:cs typeface="Open Sans Light"/>
              </a:rPr>
              <a:t>des éléments d’analyse par MobilityData sur le sujet mais aussi sur la qualité du format GTFS produit. </a:t>
            </a:r>
            <a:endParaRPr lang="fr-FR" sz="1000" b="0" i="0" u="none" strike="noStrike" cap="none" spc="0">
              <a:solidFill>
                <a:srgbClr val="000000"/>
              </a:solidFill>
              <a:latin typeface="Open Sans Light"/>
              <a:ea typeface="Open Sans Light"/>
              <a:cs typeface="Open Sans Light"/>
            </a:endParaRPr>
          </a:p>
        </p:txBody>
      </p:sp>
      <p:sp>
        <p:nvSpPr>
          <p:cNvPr id="335501323" name="" hidden="0"/>
          <p:cNvSpPr/>
          <p:nvPr isPhoto="0" userDrawn="0"/>
        </p:nvSpPr>
        <p:spPr bwMode="auto">
          <a:xfrm flipH="0" flipV="0">
            <a:off x="6369097" y="853043"/>
            <a:ext cx="193996" cy="213846"/>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lang="fr-FR"/>
          </a:p>
        </p:txBody>
      </p:sp>
      <p:sp>
        <p:nvSpPr>
          <p:cNvPr id="1539380522" name="Google Shape;211;p30" hidden="0"/>
          <p:cNvSpPr/>
          <p:nvPr isPhoto="0" userDrawn="0"/>
        </p:nvSpPr>
        <p:spPr bwMode="auto">
          <a:xfrm rot="5399942">
            <a:off x="1065293" y="2939771"/>
            <a:ext cx="306598" cy="306598"/>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2" tIns="91422" rIns="91422" bIns="91422" anchor="ctr" anchorCtr="0">
            <a:noAutofit/>
          </a:bodyPr>
          <a:lstStyle/>
          <a:p>
            <a:pPr marL="0" lvl="0" indent="0" algn="l">
              <a:spcBef>
                <a:spcPts val="0"/>
              </a:spcBef>
              <a:spcAft>
                <a:spcPts val="0"/>
              </a:spcAft>
              <a:buNone/>
              <a:defRPr/>
            </a:pPr>
            <a:endParaRPr lang="fr-FR"/>
          </a:p>
        </p:txBody>
      </p:sp>
      <p:sp>
        <p:nvSpPr>
          <p:cNvPr id="638528907" name="Google Shape;212;p30" hidden="0"/>
          <p:cNvSpPr/>
          <p:nvPr isPhoto="0" userDrawn="0"/>
        </p:nvSpPr>
        <p:spPr bwMode="auto">
          <a:xfrm rot="5399942">
            <a:off x="5262444" y="1260360"/>
            <a:ext cx="306598" cy="306598"/>
          </a:xfrm>
          <a:prstGeom prst="rect">
            <a:avLst/>
          </a:prstGeom>
          <a:solidFill>
            <a:srgbClr val="B8F2FF"/>
          </a:solidFill>
          <a:ln>
            <a:noFill/>
          </a:ln>
          <a:effectLst>
            <a:outerShdw blurRad="42863" rotWithShape="0" algn="bl">
              <a:srgbClr val="000000">
                <a:alpha val="26000"/>
              </a:srgbClr>
            </a:outerShdw>
          </a:effectLst>
        </p:spPr>
        <p:txBody>
          <a:bodyPr spcFirstLastPara="1" wrap="square" lIns="91422" tIns="91422" rIns="91422" bIns="91422" anchor="ctr" anchorCtr="0">
            <a:noAutofit/>
          </a:bodyPr>
          <a:lstStyle/>
          <a:p>
            <a:pPr marL="0" lvl="0" indent="0" algn="l">
              <a:spcBef>
                <a:spcPts val="0"/>
              </a:spcBef>
              <a:spcAft>
                <a:spcPts val="0"/>
              </a:spcAft>
              <a:buNone/>
              <a:defRPr/>
            </a:pPr>
            <a:endParaRPr lang="fr-FR"/>
          </a:p>
        </p:txBody>
      </p:sp>
      <p:pic>
        <p:nvPicPr>
          <p:cNvPr id="1380328850" name="Google Shape;213;p30" hidden="0"/>
          <p:cNvPicPr/>
          <p:nvPr isPhoto="0" userDrawn="0"/>
        </p:nvPicPr>
        <p:blipFill>
          <a:blip r:embed="rId2">
            <a:alphaModFix/>
          </a:blip>
          <a:stretch/>
        </p:blipFill>
        <p:spPr bwMode="auto">
          <a:xfrm>
            <a:off x="1126232" y="3000957"/>
            <a:ext cx="184925" cy="184335"/>
          </a:xfrm>
          <a:prstGeom prst="rect">
            <a:avLst/>
          </a:prstGeom>
          <a:noFill/>
          <a:ln>
            <a:noFill/>
          </a:ln>
        </p:spPr>
      </p:pic>
      <p:sp>
        <p:nvSpPr>
          <p:cNvPr id="656516726" name="Google Shape;215;p30" hidden="0"/>
          <p:cNvSpPr/>
          <p:nvPr isPhoto="0" userDrawn="0"/>
        </p:nvSpPr>
        <p:spPr bwMode="auto">
          <a:xfrm rot="5399942">
            <a:off x="5261193" y="2978298"/>
            <a:ext cx="306598" cy="306598"/>
          </a:xfrm>
          <a:prstGeom prst="rect">
            <a:avLst/>
          </a:prstGeom>
          <a:solidFill>
            <a:srgbClr val="98F9CE"/>
          </a:solidFill>
          <a:ln>
            <a:noFill/>
          </a:ln>
          <a:effectLst>
            <a:outerShdw blurRad="42863" rotWithShape="0" algn="bl">
              <a:srgbClr val="000000">
                <a:alpha val="26000"/>
              </a:srgbClr>
            </a:outerShdw>
          </a:effectLst>
        </p:spPr>
        <p:txBody>
          <a:bodyPr spcFirstLastPara="1" wrap="square" lIns="91422" tIns="91422" rIns="91422" bIns="91422" anchor="ctr" anchorCtr="0">
            <a:noAutofit/>
          </a:bodyPr>
          <a:lstStyle/>
          <a:p>
            <a:pPr marL="0" lvl="0" indent="0" algn="l">
              <a:spcBef>
                <a:spcPts val="0"/>
              </a:spcBef>
              <a:spcAft>
                <a:spcPts val="0"/>
              </a:spcAft>
              <a:buNone/>
              <a:defRPr/>
            </a:pPr>
            <a:endParaRPr lang="fr-FR"/>
          </a:p>
        </p:txBody>
      </p:sp>
      <p:sp>
        <p:nvSpPr>
          <p:cNvPr id="1372120506" name="Google Shape;220;p30" hidden="0"/>
          <p:cNvSpPr txBox="1"/>
          <p:nvPr isPhoto="0" userDrawn="0"/>
        </p:nvSpPr>
        <p:spPr bwMode="auto">
          <a:xfrm>
            <a:off x="1567911" y="3275897"/>
            <a:ext cx="2840098" cy="1073398"/>
          </a:xfrm>
          <a:prstGeom prst="rect">
            <a:avLst/>
          </a:prstGeom>
        </p:spPr>
        <p:txBody>
          <a:bodyPr spcFirstLastPara="1" vertOverflow="overflow" horzOverflow="clip" vert="horz" wrap="square" lIns="0" tIns="0" rIns="0" bIns="0" numCol="1" spcCol="0" rtlCol="0" fromWordArt="0" anchor="t" anchorCtr="0" forceAA="0" upright="0" compatLnSpc="0">
            <a:normAutofit fontScale="75000" lnSpcReduction="5000"/>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1pPr>
            <a:lvl2pPr marR="0" lvl="1"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2pPr>
            <a:lvl3pPr marR="0" lvl="2"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3pPr>
            <a:lvl4pPr marR="0" lvl="3"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4pPr>
            <a:lvl5pPr marR="0" lvl="4"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5pPr>
            <a:lvl6pPr marR="0" lvl="5"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6pPr>
            <a:lvl7pPr marR="0" lvl="6"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7pPr>
            <a:lvl8pPr marR="0" lvl="7"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8pPr>
            <a:lvl9pPr marR="0" lvl="8"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9pPr>
          </a:lstStyle>
          <a:p>
            <a:pPr>
              <a:defRPr/>
            </a:pPr>
            <a:r>
              <a:rPr lang="fr-FR" sz="1200" b="0" i="0" u="none" strike="noStrike" cap="none" spc="0">
                <a:solidFill>
                  <a:srgbClr val="000000"/>
                </a:solidFill>
                <a:latin typeface="Open Sans Light"/>
                <a:ea typeface="Open Sans Light"/>
                <a:cs typeface="Open Sans Light"/>
              </a:rPr>
              <a:t>Cartographier   les   services   existants   pour   identifier   les   améliorations </a:t>
            </a:r>
            <a:r>
              <a:rPr lang="fr-FR" sz="1200" b="0" i="0" u="none" strike="noStrike" cap="none" spc="0">
                <a:solidFill>
                  <a:srgbClr val="000000"/>
                </a:solidFill>
                <a:latin typeface="Open Sans Light"/>
                <a:ea typeface="Open Sans Light"/>
                <a:cs typeface="Open Sans Light"/>
              </a:rPr>
              <a:t>possibles du réseau, en rendant également les données accessibles aux usager.ère.s.</a:t>
            </a:r>
            <a:br>
              <a:rPr lang="fr-FR" sz="1200" b="0" i="0" u="none" strike="noStrike" cap="none" spc="0">
                <a:solidFill>
                  <a:srgbClr val="000000"/>
                </a:solidFill>
                <a:latin typeface="Open Sans Light"/>
                <a:ea typeface="Open Sans Light"/>
                <a:cs typeface="Open Sans Light"/>
              </a:rPr>
            </a:br>
            <a:r>
              <a:rPr lang="fr-FR" sz="1200" b="0" i="0" u="none" strike="noStrike" cap="none" spc="0">
                <a:solidFill>
                  <a:srgbClr val="000000"/>
                </a:solidFill>
                <a:latin typeface="Open Sans Light"/>
                <a:ea typeface="Open Sans Light"/>
                <a:cs typeface="Open Sans Light"/>
              </a:rPr>
              <a:t>&gt; </a:t>
            </a:r>
            <a:r>
              <a:rPr lang="fr-FR" sz="1200" b="0" i="0" u="none" strike="noStrike" cap="none" spc="0">
                <a:solidFill>
                  <a:srgbClr val="000000"/>
                </a:solidFill>
                <a:latin typeface="Open Sans Light"/>
                <a:ea typeface="Open Sans Light"/>
                <a:cs typeface="Open Sans Light"/>
              </a:rPr>
              <a:t>Il s’agit aussi de renforcer les capacités de la ville en matière de données ouvertes, de </a:t>
            </a:r>
            <a:r>
              <a:rPr lang="fr-FR" sz="1200" b="0" i="0" u="none" strike="noStrike" cap="none" spc="0">
                <a:solidFill>
                  <a:srgbClr val="000000"/>
                </a:solidFill>
                <a:latin typeface="Open Sans Light"/>
                <a:ea typeface="Open Sans Light"/>
                <a:cs typeface="Open Sans Light"/>
              </a:rPr>
              <a:t>sensibi</a:t>
            </a:r>
            <a:r>
              <a:rPr lang="fr-FR" sz="1200" b="0" i="0" u="none" strike="noStrike" cap="none" spc="0">
                <a:solidFill>
                  <a:srgbClr val="000000"/>
                </a:solidFill>
                <a:latin typeface="Open Sans Light"/>
                <a:ea typeface="Open Sans Light"/>
                <a:cs typeface="Open Sans Light"/>
              </a:rPr>
              <a:t>liser et d’encourager la collaboration entre la ville et les acteurs du transport </a:t>
            </a:r>
            <a:r>
              <a:rPr lang="fr-FR" sz="1200" b="0" i="0" u="none" strike="noStrike" cap="none" spc="0">
                <a:solidFill>
                  <a:srgbClr val="000000"/>
                </a:solidFill>
                <a:latin typeface="Open Sans Light"/>
                <a:ea typeface="Open Sans Light"/>
                <a:cs typeface="Open Sans Light"/>
              </a:rPr>
              <a:t>en commun. </a:t>
            </a:r>
            <a:endParaRPr lang="fr-FR" sz="1200">
              <a:latin typeface="Open Sans Light"/>
              <a:ea typeface="Open Sans Light"/>
              <a:cs typeface="Open Sans Light"/>
            </a:endParaRPr>
          </a:p>
        </p:txBody>
      </p:sp>
      <p:sp>
        <p:nvSpPr>
          <p:cNvPr id="800163660" name="Google Shape;221;p30" hidden="0"/>
          <p:cNvSpPr txBox="1"/>
          <p:nvPr isPhoto="0" userDrawn="0">
            <p:ph type="subTitle" idx="5" hasCustomPrompt="0"/>
          </p:nvPr>
        </p:nvSpPr>
        <p:spPr bwMode="auto">
          <a:xfrm>
            <a:off x="1567911" y="2987298"/>
            <a:ext cx="2840098" cy="288598"/>
          </a:xfrm>
          <a:prstGeom prst="rect">
            <a:avLst/>
          </a:prstGeom>
        </p:spPr>
        <p:txBody>
          <a:bodyPr spcFirstLastPara="1" wrap="square" lIns="0" tIns="0" rIns="0" bIns="0" anchor="t" anchorCtr="0">
            <a:normAutofit/>
          </a:bodyPr>
          <a:lstStyle/>
          <a:p>
            <a:pPr>
              <a:defRPr/>
            </a:pPr>
            <a:r>
              <a:rPr lang="fr-FR" sz="1200" b="1" i="0" u="none" strike="noStrike" cap="none" spc="0">
                <a:solidFill>
                  <a:srgbClr val="000000"/>
                </a:solidFill>
                <a:latin typeface="Open Sans"/>
                <a:ea typeface="Open Sans"/>
                <a:cs typeface="Open Sans"/>
              </a:rPr>
              <a:t>Objectifs </a:t>
            </a:r>
            <a:endParaRPr lang="fr-FR" sz="1200">
              <a:latin typeface="Open Sans"/>
              <a:ea typeface="Open Sans"/>
              <a:cs typeface="Open Sans"/>
            </a:endParaRPr>
          </a:p>
        </p:txBody>
      </p:sp>
      <p:sp>
        <p:nvSpPr>
          <p:cNvPr id="651088632" name="Google Shape;222;p30" hidden="0"/>
          <p:cNvSpPr txBox="1"/>
          <p:nvPr isPhoto="0" userDrawn="0"/>
        </p:nvSpPr>
        <p:spPr bwMode="auto">
          <a:xfrm>
            <a:off x="5763823" y="1307923"/>
            <a:ext cx="2840098" cy="288598"/>
          </a:xfrm>
          <a:prstGeom prst="rect">
            <a:avLst/>
          </a:prstGeom>
        </p:spPr>
        <p:txBody>
          <a:bodyPr spcFirstLastPara="1" wrap="square" lIns="0" tIns="0" rIns="0" bIns="0" anchor="t" anchorCtr="0">
            <a:norm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1100"/>
              <a:buFont typeface="Open Sans Light"/>
              <a:buNone/>
              <a:defRPr sz="1100" b="0" i="0" u="none" strike="noStrike" cap="none">
                <a:solidFill>
                  <a:srgbClr val="000000"/>
                </a:solidFill>
                <a:latin typeface="Open Sans Light"/>
                <a:ea typeface="Open Sans Light"/>
                <a:cs typeface="Open Sans Light"/>
              </a:defRPr>
            </a:lvl1pPr>
            <a:lvl2pPr marR="0" lvl="1"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2pPr>
            <a:lvl3pPr marR="0" lvl="2"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3pPr>
            <a:lvl4pPr marR="0" lvl="3"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4pPr>
            <a:lvl5pPr marR="0" lvl="4"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5pPr>
            <a:lvl6pPr marR="0" lvl="5"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6pPr>
            <a:lvl7pPr marR="0" lvl="6"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7pPr>
            <a:lvl8pPr marR="0" lvl="7"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8pPr>
            <a:lvl9pPr marR="0" lvl="8" algn="l">
              <a:lnSpc>
                <a:spcPct val="100000"/>
              </a:lnSpc>
              <a:spcBef>
                <a:spcPts val="0"/>
              </a:spcBef>
              <a:spcAft>
                <a:spcPts val="0"/>
              </a:spcAft>
              <a:buClr>
                <a:srgbClr val="000000"/>
              </a:buClr>
              <a:buSzPts val="1200"/>
              <a:buFont typeface="Open Sans"/>
              <a:buNone/>
              <a:defRPr sz="1200" b="0" i="0" u="none" strike="noStrike" cap="none">
                <a:solidFill>
                  <a:srgbClr val="000000"/>
                </a:solidFill>
                <a:latin typeface="Open Sans"/>
                <a:ea typeface="Open Sans"/>
                <a:cs typeface="Open Sans"/>
              </a:defRPr>
            </a:lvl9pPr>
          </a:lstStyle>
          <a:p>
            <a:pPr>
              <a:defRPr/>
            </a:pPr>
            <a:r>
              <a:rPr lang="fr-FR" b="1">
                <a:latin typeface="Open Sans"/>
                <a:ea typeface="Open Sans"/>
                <a:cs typeface="Open Sans"/>
              </a:rPr>
              <a:t>Défis identifiés </a:t>
            </a:r>
            <a:endParaRPr lang="fr-FR" b="1">
              <a:latin typeface="Open Sans"/>
              <a:ea typeface="Open Sans"/>
              <a:cs typeface="Open Sans"/>
            </a:endParaRPr>
          </a:p>
        </p:txBody>
      </p:sp>
      <p:sp>
        <p:nvSpPr>
          <p:cNvPr id="1127184648" name="Google Shape;224;p30" hidden="0"/>
          <p:cNvSpPr txBox="1"/>
          <p:nvPr isPhoto="0" userDrawn="0"/>
        </p:nvSpPr>
        <p:spPr bwMode="auto">
          <a:xfrm>
            <a:off x="5763823" y="3031986"/>
            <a:ext cx="2840098" cy="288598"/>
          </a:xfrm>
          <a:prstGeom prst="rect">
            <a:avLst/>
          </a:prstGeom>
        </p:spPr>
        <p:txBody>
          <a:bodyPr spcFirstLastPara="1" wrap="square" lIns="0" tIns="0" rIns="0" bIns="0" anchor="t" anchorCtr="0">
            <a:norm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0" lvl="0" indent="0" algn="l">
              <a:spcBef>
                <a:spcPts val="0"/>
              </a:spcBef>
              <a:spcAft>
                <a:spcPts val="1198"/>
              </a:spcAft>
              <a:buNone/>
              <a:defRPr/>
            </a:pPr>
            <a:r>
              <a:rPr lang="fr-FR" sz="1100" b="1">
                <a:latin typeface="Open Sans"/>
                <a:ea typeface="Open Sans"/>
                <a:cs typeface="Open Sans"/>
              </a:rPr>
              <a:t>Suites à donner </a:t>
            </a:r>
            <a:endParaRPr lang="fr-FR" sz="1100" b="1">
              <a:latin typeface="Open Sans"/>
              <a:ea typeface="Open Sans"/>
              <a:cs typeface="Open Sans"/>
            </a:endParaRPr>
          </a:p>
        </p:txBody>
      </p:sp>
      <p:sp>
        <p:nvSpPr>
          <p:cNvPr id="1109261042" name="Google Shape;226;p30" hidden="0"/>
          <p:cNvSpPr txBox="1"/>
          <p:nvPr isPhoto="0" userDrawn="0"/>
        </p:nvSpPr>
        <p:spPr bwMode="auto">
          <a:xfrm>
            <a:off x="5763823" y="1596522"/>
            <a:ext cx="2840098" cy="1073398"/>
          </a:xfrm>
          <a:prstGeom prst="rect">
            <a:avLst/>
          </a:prstGeom>
        </p:spPr>
        <p:txBody>
          <a:bodyPr spcFirstLastPara="1" vertOverflow="overflow" horzOverflow="clip" vert="horz" wrap="square" lIns="0" tIns="0" rIns="0" bIns="0" numCol="1" spcCol="0" rtlCol="0" fromWordArt="0" anchor="t" anchorCtr="0" forceAA="0" upright="0" compatLnSpc="0">
            <a:normAutofit fontScale="95000" lnSpcReduction="1000"/>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defRPr>
            </a:lvl1pPr>
            <a:lvl2pPr marL="914400" marR="0" lvl="1"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2pPr>
            <a:lvl3pPr marL="1371600" marR="0" lvl="2"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3pPr>
            <a:lvl4pPr marL="1828800" marR="0" lvl="3"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4pPr>
            <a:lvl5pPr marL="2286000" marR="0" lvl="4"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5pPr>
            <a:lvl6pPr marL="2743200" marR="0" lvl="5"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6pPr>
            <a:lvl7pPr marL="3200400" marR="0" lvl="6"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7pPr>
            <a:lvl8pPr marL="3657600" marR="0" lvl="7"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8pPr>
            <a:lvl9pPr marL="4114800" marR="0" lvl="8" indent="-317499" algn="ctr">
              <a:lnSpc>
                <a:spcPct val="114999"/>
              </a:lnSpc>
              <a:spcBef>
                <a:spcPts val="0"/>
              </a:spcBef>
              <a:spcAft>
                <a:spcPts val="0"/>
              </a:spcAft>
              <a:buClr>
                <a:schemeClr val="dk1"/>
              </a:buClr>
              <a:buSzPts val="1200"/>
              <a:buFont typeface="Open Sans SemiBold"/>
              <a:buNone/>
              <a:defRPr sz="1200" b="0" i="0" u="none" strike="noStrike" cap="none">
                <a:solidFill>
                  <a:schemeClr val="dk1"/>
                </a:solidFill>
                <a:latin typeface="Open Sans SemiBold"/>
                <a:ea typeface="Open Sans SemiBold"/>
                <a:cs typeface="Open Sans SemiBold"/>
              </a:defRPr>
            </a:lvl9pPr>
          </a:lstStyle>
          <a:p>
            <a:pPr marL="354121" indent="-239821">
              <a:buClr>
                <a:schemeClr val="dk1"/>
              </a:buClr>
              <a:buSzPts val="1400"/>
              <a:buFont typeface="Arial"/>
              <a:buChar char="•"/>
              <a:defRPr/>
            </a:pPr>
            <a:r>
              <a:rPr lang="fr-FR" sz="1000">
                <a:latin typeface="Open Sans Light"/>
                <a:ea typeface="Open Sans Light"/>
                <a:cs typeface="Open Sans Light"/>
              </a:rPr>
              <a:t>Faible portage politique dû à la méconnaissance du sujet de l’opendata</a:t>
            </a:r>
            <a:endParaRPr lang="fr-FR" sz="1000">
              <a:latin typeface="Open Sans Light"/>
              <a:ea typeface="Open Sans Light"/>
              <a:cs typeface="Open Sans Light"/>
            </a:endParaRPr>
          </a:p>
          <a:p>
            <a:pPr marL="354121" indent="-239821">
              <a:buClr>
                <a:schemeClr val="dk1"/>
              </a:buClr>
              <a:buSzPts val="1400"/>
              <a:buFont typeface="Arial"/>
              <a:buChar char="•"/>
              <a:defRPr/>
            </a:pPr>
            <a:r>
              <a:rPr lang="fr-FR" sz="1000">
                <a:latin typeface="Open Sans Light"/>
                <a:ea typeface="Open Sans Light"/>
                <a:cs typeface="Open Sans Light"/>
              </a:rPr>
              <a:t>Faiblesse du réseau qui limite l’usage d’une application (pour la collecte et la consultation) </a:t>
            </a:r>
            <a:endParaRPr lang="fr-FR" sz="1000">
              <a:latin typeface="Open Sans Light"/>
              <a:ea typeface="Open Sans Light"/>
              <a:cs typeface="Open Sans Light"/>
            </a:endParaRPr>
          </a:p>
        </p:txBody>
      </p:sp>
      <p:sp>
        <p:nvSpPr>
          <p:cNvPr id="1004402271" name="Google Shape;227;p30" hidden="0"/>
          <p:cNvSpPr txBox="1"/>
          <p:nvPr isPhoto="0" userDrawn="0"/>
        </p:nvSpPr>
        <p:spPr bwMode="auto">
          <a:xfrm>
            <a:off x="5763823" y="3323423"/>
            <a:ext cx="2840098" cy="1073398"/>
          </a:xfrm>
          <a:prstGeom prst="rect">
            <a:avLst/>
          </a:prstGeom>
        </p:spPr>
        <p:txBody>
          <a:bodyPr spcFirstLastPara="1" vertOverflow="overflow" horzOverflow="clip" vert="horz" wrap="square" lIns="0" tIns="0" rIns="0" bIns="0" numCol="1" spcCol="0" rtlCol="0" fromWordArt="0" anchor="t" anchorCtr="0" forceAA="0" upright="0" compatLnSpc="0">
            <a:norm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1pPr>
            <a:lvl2pPr marR="0" lvl="1"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2pPr>
            <a:lvl3pPr marR="0" lvl="2"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3pPr>
            <a:lvl4pPr marR="0" lvl="3"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4pPr>
            <a:lvl5pPr marR="0" lvl="4"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5pPr>
            <a:lvl6pPr marR="0" lvl="5"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6pPr>
            <a:lvl7pPr marR="0" lvl="6"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7pPr>
            <a:lvl8pPr marR="0" lvl="7"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8pPr>
            <a:lvl9pPr marR="0" lvl="8" algn="l">
              <a:lnSpc>
                <a:spcPct val="100000"/>
              </a:lnSpc>
              <a:spcBef>
                <a:spcPts val="0"/>
              </a:spcBef>
              <a:spcAft>
                <a:spcPts val="0"/>
              </a:spcAft>
              <a:buClr>
                <a:srgbClr val="000000"/>
              </a:buClr>
              <a:buSzPts val="2000"/>
              <a:buFont typeface="Open Sans"/>
              <a:buNone/>
              <a:defRPr sz="2000" b="1" i="0" u="none" strike="noStrike" cap="none">
                <a:solidFill>
                  <a:srgbClr val="000000"/>
                </a:solidFill>
                <a:latin typeface="Open Sans"/>
                <a:ea typeface="Open Sans"/>
                <a:cs typeface="Open Sans"/>
              </a:defRPr>
            </a:lvl9pPr>
          </a:lstStyle>
          <a:p>
            <a:pPr marL="239821" lvl="0" indent="-239821" algn="l">
              <a:spcBef>
                <a:spcPts val="0"/>
              </a:spcBef>
              <a:spcAft>
                <a:spcPts val="1598"/>
              </a:spcAft>
              <a:buClr>
                <a:srgbClr val="000000"/>
              </a:buClr>
              <a:buSzPts val="2000"/>
              <a:buFont typeface="Arial"/>
              <a:buChar char="•"/>
              <a:defRPr/>
            </a:pPr>
            <a:r>
              <a:rPr lang="fr-FR" sz="1000" b="0" i="0" u="none" strike="noStrike" cap="none" spc="0">
                <a:solidFill>
                  <a:schemeClr val="dk1"/>
                </a:solidFill>
                <a:latin typeface="Open Sans Light"/>
                <a:ea typeface="Open Sans Light"/>
                <a:cs typeface="Open Sans Light"/>
              </a:rPr>
              <a:t>Volonté de développer une communauté OS au Mali et faciliter les ateliers de transfert de compétences</a:t>
            </a:r>
            <a:endParaRPr lang="fr-FR" sz="1000" b="0" i="0" u="none" strike="noStrike" cap="none" spc="0">
              <a:solidFill>
                <a:schemeClr val="dk1"/>
              </a:solidFill>
              <a:latin typeface="Open Sans Light"/>
              <a:ea typeface="Open Sans Light"/>
              <a:cs typeface="Open Sans Light"/>
            </a:endParaRPr>
          </a:p>
          <a:p>
            <a:pPr marL="239821" lvl="0" indent="-239821" algn="l">
              <a:spcBef>
                <a:spcPts val="0"/>
              </a:spcBef>
              <a:spcAft>
                <a:spcPts val="1598"/>
              </a:spcAft>
              <a:buClr>
                <a:srgbClr val="000000"/>
              </a:buClr>
              <a:buSzPts val="2000"/>
              <a:buFont typeface="Arial"/>
              <a:buChar char="•"/>
              <a:defRPr/>
            </a:pPr>
            <a:r>
              <a:rPr lang="fr-FR" sz="1000" b="0" i="0" u="none" strike="noStrike" cap="none" spc="0">
                <a:solidFill>
                  <a:schemeClr val="dk1"/>
                </a:solidFill>
                <a:latin typeface="Open Sans Light"/>
                <a:ea typeface="Open Sans Light"/>
                <a:cs typeface="Open Sans Light"/>
              </a:rPr>
              <a:t>Identifier davantage de partenaires pour financer d’autres projets</a:t>
            </a:r>
            <a:endParaRPr lang="fr-FR" sz="1000" b="0" i="0" u="none" strike="noStrike" cap="none" spc="0">
              <a:solidFill>
                <a:schemeClr val="dk1"/>
              </a:solidFill>
              <a:latin typeface="Open Sans Light"/>
              <a:ea typeface="Open Sans Light"/>
              <a:cs typeface="Open Sans Light"/>
            </a:endParaRPr>
          </a:p>
        </p:txBody>
      </p:sp>
      <p:pic>
        <p:nvPicPr>
          <p:cNvPr id="1777939582" name="Google Shape;624;p41" hidden="0"/>
          <p:cNvPicPr/>
          <p:nvPr isPhoto="0" userDrawn="0"/>
        </p:nvPicPr>
        <p:blipFill>
          <a:blip r:embed="rId3">
            <a:alphaModFix/>
          </a:blip>
          <a:stretch/>
        </p:blipFill>
        <p:spPr bwMode="auto">
          <a:xfrm>
            <a:off x="5276910" y="3031986"/>
            <a:ext cx="238036" cy="238036"/>
          </a:xfrm>
          <a:prstGeom prst="rect">
            <a:avLst/>
          </a:prstGeom>
          <a:noFill/>
          <a:ln>
            <a:noFill/>
          </a:ln>
        </p:spPr>
      </p:pic>
      <p:pic>
        <p:nvPicPr>
          <p:cNvPr id="83408450" name="Google Shape;489;p41" hidden="0"/>
          <p:cNvPicPr/>
          <p:nvPr isPhoto="0" userDrawn="0"/>
        </p:nvPicPr>
        <p:blipFill>
          <a:blip r:embed="rId4">
            <a:alphaModFix/>
          </a:blip>
          <a:stretch/>
        </p:blipFill>
        <p:spPr bwMode="auto">
          <a:xfrm>
            <a:off x="5276910" y="1307983"/>
            <a:ext cx="238036" cy="238036"/>
          </a:xfrm>
          <a:prstGeom prst="rect">
            <a:avLst/>
          </a:prstGeom>
          <a:noFill/>
          <a:ln>
            <a:noFill/>
          </a:ln>
        </p:spPr>
      </p:pic>
      <p:sp>
        <p:nvSpPr>
          <p:cNvPr id="2061015752" name="" hidden="0"/>
          <p:cNvSpPr/>
          <p:nvPr isPhoto="0" userDrawn="0"/>
        </p:nvSpPr>
        <p:spPr bwMode="auto">
          <a:xfrm>
            <a:off x="4444560" y="2465069"/>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273941966" name="" hidden="0"/>
          <p:cNvPicPr>
            <a:picLocks noChangeAspect="1"/>
          </p:cNvPicPr>
          <p:nvPr isPhoto="0" userDrawn="0"/>
        </p:nvPicPr>
        <p:blipFill>
          <a:blip r:embed="rId5"/>
          <a:stretch/>
        </p:blipFill>
        <p:spPr bwMode="auto">
          <a:xfrm flipH="0" flipV="0">
            <a:off x="641081" y="1193008"/>
            <a:ext cx="4112781" cy="16444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326725416" name="Google Shape;373;p41" hidden="0"/>
          <p:cNvSpPr/>
          <p:nvPr isPhoto="0" userDrawn="0"/>
        </p:nvSpPr>
        <p:spPr bwMode="auto">
          <a:xfrm rot="5399976" flipH="0" flipV="0">
            <a:off x="504995" y="1023607"/>
            <a:ext cx="298460" cy="356150"/>
          </a:xfrm>
          <a:prstGeom prst="rect">
            <a:avLst/>
          </a:prstGeom>
          <a:solidFill>
            <a:srgbClr val="98F9CE"/>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745106315" name="Google Shape;210;p30" hidden="0"/>
          <p:cNvSpPr txBox="1"/>
          <p:nvPr isPhoto="0" userDrawn="0">
            <p:ph type="sldNum" idx="12" hasCustomPrompt="0"/>
          </p:nvPr>
        </p:nvSpPr>
        <p:spPr bwMode="auto">
          <a:xfrm>
            <a:off x="8617374" y="4775373"/>
            <a:ext cx="215398" cy="220197"/>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F740E7BC-C288-0E4A-517C-6911058628E7}" type="slidenum">
              <a:rPr lang="fr"/>
              <a:t/>
            </a:fld>
            <a:endParaRPr/>
          </a:p>
        </p:txBody>
      </p:sp>
      <p:sp>
        <p:nvSpPr>
          <p:cNvPr id="712848637" name="Google Shape;211;p30" hidden="0"/>
          <p:cNvSpPr/>
          <p:nvPr isPhoto="0" userDrawn="0"/>
        </p:nvSpPr>
        <p:spPr bwMode="auto">
          <a:xfrm rot="5399942">
            <a:off x="4472753" y="1044315"/>
            <a:ext cx="306598" cy="306598"/>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pic>
        <p:nvPicPr>
          <p:cNvPr id="387183442" name="Google Shape;213;p30" hidden="0"/>
          <p:cNvPicPr/>
          <p:nvPr isPhoto="0" userDrawn="0"/>
        </p:nvPicPr>
        <p:blipFill>
          <a:blip r:embed="rId2">
            <a:alphaModFix/>
          </a:blip>
          <a:stretch/>
        </p:blipFill>
        <p:spPr bwMode="auto">
          <a:xfrm flipH="0" flipV="0">
            <a:off x="536986" y="1109514"/>
            <a:ext cx="216043" cy="184335"/>
          </a:xfrm>
          <a:prstGeom prst="rect">
            <a:avLst/>
          </a:prstGeom>
          <a:noFill/>
          <a:ln>
            <a:noFill/>
          </a:ln>
        </p:spPr>
      </p:pic>
      <p:sp>
        <p:nvSpPr>
          <p:cNvPr id="120195887" name="Google Shape;219;p30" hidden="0"/>
          <p:cNvSpPr txBox="1"/>
          <p:nvPr isPhoto="0" userDrawn="0">
            <p:ph type="subTitle" idx="1" hasCustomPrompt="0"/>
          </p:nvPr>
        </p:nvSpPr>
        <p:spPr bwMode="auto">
          <a:xfrm flipH="0" flipV="0">
            <a:off x="4962026" y="1380263"/>
            <a:ext cx="2983326" cy="3194550"/>
          </a:xfrm>
          <a:prstGeom prst="rect">
            <a:avLst/>
          </a:prstGeom>
        </p:spPr>
        <p:txBody>
          <a:bodyPr spcFirstLastPara="1" vertOverflow="overflow" horzOverflow="clip" vert="horz" wrap="square" lIns="0" tIns="0" rIns="0" bIns="0" numCol="1" spcCol="0" rtlCol="0" fromWordArt="0" anchor="t" anchorCtr="0" forceAA="0" upright="0" compatLnSpc="0">
            <a:normAutofit fontScale="85000" lnSpcReduction="3000"/>
          </a:bodyPr>
          <a:lstStyle/>
          <a:p>
            <a:pPr marL="310062" indent="-195762">
              <a:buClr>
                <a:schemeClr val="dk1"/>
              </a:buClr>
              <a:buSzPts val="1400"/>
              <a:buFont typeface="Arial"/>
              <a:buChar char="•"/>
              <a:defRPr/>
            </a:pPr>
            <a:r>
              <a:rPr lang="fr-FR" sz="1100" b="0" i="0" u="none" strike="noStrike" cap="none" spc="0">
                <a:solidFill>
                  <a:schemeClr val="dk1"/>
                </a:solidFill>
                <a:latin typeface="Open Sans Light"/>
                <a:ea typeface="Open Sans Light"/>
                <a:cs typeface="Open Sans Light"/>
              </a:rPr>
              <a:t>La demande de collaboration entre les villes démontre la pertinence de la création d’un réseau d’échanges et de transfert de compétences, et également de ressources ouvertes et partagées (les communs). Ce réseau pourrait être pris en charge par l’UITP et/ou la Fabrique des Mobilités Afrique (qui reposerait nécessairement sur un acteur ou un réseau africain).</a:t>
            </a:r>
            <a:endParaRPr lang="fr-FR" sz="1100" b="0" i="0" u="none" strike="noStrike" cap="none" spc="0">
              <a:solidFill>
                <a:schemeClr val="dk1"/>
              </a:solidFill>
              <a:latin typeface="Open Sans Light"/>
              <a:ea typeface="Open Sans Light"/>
              <a:cs typeface="Open Sans Light"/>
            </a:endParaRPr>
          </a:p>
          <a:p>
            <a:pPr marL="310062" indent="-195762">
              <a:buClr>
                <a:schemeClr val="dk1"/>
              </a:buClr>
              <a:buSzPts val="1400"/>
              <a:buFont typeface="Arial"/>
              <a:buChar char="•"/>
              <a:defRPr/>
            </a:pPr>
            <a:r>
              <a:rPr lang="fr-FR" sz="1100" b="0" i="0" u="none" strike="noStrike" cap="none" spc="0">
                <a:solidFill>
                  <a:schemeClr val="dk1"/>
                </a:solidFill>
                <a:latin typeface="Open Sans Light"/>
                <a:ea typeface="Open Sans Light"/>
                <a:cs typeface="Open Sans Light"/>
              </a:rPr>
              <a:t>Ce réseau doit permettre les échanges et les transferts de compétences entre des acteurs homologues (entre gouvernements </a:t>
            </a:r>
            <a:r>
              <a:rPr lang="fr-FR" sz="1100" b="0" i="0" u="none" strike="noStrike" cap="none" spc="0">
                <a:solidFill>
                  <a:schemeClr val="dk1"/>
                </a:solidFill>
                <a:latin typeface="Open Sans Light"/>
                <a:ea typeface="Open Sans Light"/>
                <a:cs typeface="Open Sans Light"/>
              </a:rPr>
              <a:t>nationaux et gouvernements locaux), mais doit aussi offrir un espace aux autres acteurs de l’écosystème (universités, opérateurs de transport, associations, communautés OSM  entreprises privées, etc.) </a:t>
            </a:r>
            <a:endParaRPr lang="fr-FR" sz="1100" b="0" i="0" u="none" strike="noStrike" cap="none" spc="0">
              <a:solidFill>
                <a:schemeClr val="dk1"/>
              </a:solidFill>
              <a:latin typeface="Open Sans Light"/>
              <a:ea typeface="Open Sans Light"/>
              <a:cs typeface="Open Sans Light"/>
            </a:endParaRPr>
          </a:p>
          <a:p>
            <a:pPr marL="310062" indent="-195762">
              <a:buClr>
                <a:schemeClr val="dk1"/>
              </a:buClr>
              <a:buSzPts val="1400"/>
              <a:buFont typeface="Arial"/>
              <a:buChar char="•"/>
              <a:defRPr/>
            </a:pPr>
            <a:r>
              <a:rPr lang="fr-FR" sz="1100" b="0" i="0" u="none" strike="noStrike" cap="none" spc="0">
                <a:solidFill>
                  <a:schemeClr val="dk1"/>
                </a:solidFill>
                <a:latin typeface="Open Sans Light"/>
                <a:ea typeface="Open Sans Light"/>
                <a:cs typeface="Open Sans Light"/>
              </a:rPr>
              <a:t>Ces réseaux sont une opportunité pour faire évoluer les modèles de financement des agences d’aides au développement en poussant vers de nouveaux modèles économiques viables et la construction d’un écosystème fort. </a:t>
            </a:r>
            <a:endParaRPr lang="fr-FR" sz="1100" b="0" i="0" u="none" strike="noStrike" cap="none" spc="0">
              <a:solidFill>
                <a:schemeClr val="dk1"/>
              </a:solidFill>
              <a:latin typeface="Open Sans Light"/>
              <a:ea typeface="Open Sans Light"/>
              <a:cs typeface="Open Sans Light"/>
            </a:endParaRPr>
          </a:p>
        </p:txBody>
      </p:sp>
      <p:sp>
        <p:nvSpPr>
          <p:cNvPr id="2112123106" name="Google Shape;221;p30" hidden="0"/>
          <p:cNvSpPr txBox="1"/>
          <p:nvPr isPhoto="0" userDrawn="0">
            <p:ph type="subTitle" idx="5" hasCustomPrompt="0"/>
          </p:nvPr>
        </p:nvSpPr>
        <p:spPr bwMode="auto">
          <a:xfrm>
            <a:off x="4962026" y="1091663"/>
            <a:ext cx="2840098" cy="288598"/>
          </a:xfrm>
          <a:prstGeom prst="rect">
            <a:avLst/>
          </a:prstGeom>
        </p:spPr>
        <p:txBody>
          <a:bodyPr spcFirstLastPara="1" wrap="square" lIns="0" tIns="0" rIns="0" bIns="0" anchor="t" anchorCtr="0">
            <a:normAutofit/>
          </a:bodyPr>
          <a:lstStyle/>
          <a:p>
            <a:pPr>
              <a:defRPr/>
            </a:pPr>
            <a:r>
              <a:rPr lang="fr" sz="1200" b="1" i="0" u="none" strike="noStrike" cap="none" spc="0">
                <a:solidFill>
                  <a:srgbClr val="000000"/>
                </a:solidFill>
                <a:latin typeface="Arial"/>
                <a:ea typeface="Arial"/>
                <a:cs typeface="Arial"/>
              </a:rPr>
              <a:t>Réseau et Communautés d’intérêt </a:t>
            </a:r>
            <a:endParaRPr/>
          </a:p>
        </p:txBody>
      </p:sp>
      <p:sp>
        <p:nvSpPr>
          <p:cNvPr id="1188599397" name="Google Shape;222;p30" hidden="0"/>
          <p:cNvSpPr txBox="1"/>
          <p:nvPr isPhoto="0" userDrawn="0">
            <p:ph type="subTitle" idx="6" hasCustomPrompt="0"/>
          </p:nvPr>
        </p:nvSpPr>
        <p:spPr bwMode="auto">
          <a:xfrm flipH="0" flipV="0">
            <a:off x="1027083" y="1105008"/>
            <a:ext cx="2847750" cy="288598"/>
          </a:xfrm>
          <a:prstGeom prst="rect">
            <a:avLst/>
          </a:prstGeom>
        </p:spPr>
        <p:txBody>
          <a:bodyPr spcFirstLastPara="1" vertOverflow="overflow" horzOverflow="clip" vert="horz" wrap="square" lIns="0" tIns="0" rIns="0" bIns="0" numCol="1" spcCol="0" rtlCol="0" fromWordArt="0" anchor="t" anchorCtr="0" forceAA="0" upright="0" compatLnSpc="0">
            <a:normAutofit fontScale="95000" lnSpcReduction="1000"/>
          </a:bodyPr>
          <a:lstStyle/>
          <a:p>
            <a:pPr>
              <a:defRPr/>
            </a:pPr>
            <a:r>
              <a:rPr b="1"/>
              <a:t>Une bonne compréhension des freins locaux  </a:t>
            </a:r>
            <a:endParaRPr b="1"/>
          </a:p>
        </p:txBody>
      </p:sp>
      <p:sp>
        <p:nvSpPr>
          <p:cNvPr id="1229685207" name="Google Shape;225;p30" hidden="0"/>
          <p:cNvSpPr txBox="1"/>
          <p:nvPr isPhoto="0" userDrawn="0">
            <p:ph type="subTitle" idx="9" hasCustomPrompt="0"/>
          </p:nvPr>
        </p:nvSpPr>
        <p:spPr bwMode="auto">
          <a:xfrm>
            <a:off x="540173" y="533298"/>
            <a:ext cx="7579198" cy="288598"/>
          </a:xfrm>
          <a:prstGeom prst="rect">
            <a:avLst/>
          </a:prstGeom>
        </p:spPr>
        <p:txBody>
          <a:bodyPr spcFirstLastPara="1" vertOverflow="overflow" horzOverflow="clip" vert="horz" wrap="square" lIns="0" tIns="0" rIns="0" bIns="0" numCol="1" spcCol="0" rtlCol="0" fromWordArt="0" anchor="t" anchorCtr="0" forceAA="0" upright="0" compatLnSpc="0">
            <a:normAutofit/>
          </a:bodyPr>
          <a:lstStyle/>
          <a:p>
            <a:pPr>
              <a:defRPr/>
            </a:pPr>
            <a:r>
              <a:rPr lang="fr-FR" sz="1300" b="1" i="0" u="none" strike="noStrike" cap="none" spc="0">
                <a:solidFill>
                  <a:srgbClr val="000000"/>
                </a:solidFill>
                <a:latin typeface="Open Sans"/>
                <a:ea typeface="Open Sans"/>
                <a:cs typeface="Open Sans"/>
              </a:rPr>
              <a:t>Perspectives pour la Fabrique des Mobilités sur le continent africain</a:t>
            </a:r>
            <a:endParaRPr sz="1300"/>
          </a:p>
        </p:txBody>
      </p:sp>
      <p:sp>
        <p:nvSpPr>
          <p:cNvPr id="1563275058" name="Google Shape;219;p30" hidden="0"/>
          <p:cNvSpPr txBox="1"/>
          <p:nvPr isPhoto="0" userDrawn="0"/>
        </p:nvSpPr>
        <p:spPr bwMode="auto">
          <a:xfrm flipH="0" flipV="0">
            <a:off x="945163" y="3540124"/>
            <a:ext cx="2840097" cy="1422398"/>
          </a:xfrm>
          <a:prstGeom prst="rect">
            <a:avLst/>
          </a:prstGeom>
        </p:spPr>
        <p:txBody>
          <a:bodyPr spcFirstLastPara="1" vertOverflow="overflow" horzOverflow="clip" vert="horz" wrap="square" lIns="0" tIns="0" rIns="0" bIns="0" numCol="1" spcCol="0" rtlCol="0" fromWordArt="0" anchor="t" anchorCtr="0" forceAA="0" upright="0" compatLnSpc="0">
            <a:normAutofit fontScale="75000" lnSpcReduction="5000"/>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defRPr>
            </a:lvl1pPr>
            <a:lvl2pPr marL="914400" marR="0" lvl="1"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2pPr>
            <a:lvl3pPr marL="1371600" marR="0" lvl="2"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3pPr>
            <a:lvl4pPr marL="1828800" marR="0" lvl="3"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4pPr>
            <a:lvl5pPr marL="2286000" marR="0" lvl="4"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5pPr>
            <a:lvl6pPr marL="2743200" marR="0" lvl="5"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6pPr>
            <a:lvl7pPr marL="3200400" marR="0" lvl="6"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7pPr>
            <a:lvl8pPr marL="3657600" marR="0" lvl="7"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8pPr>
            <a:lvl9pPr marL="4114800" marR="0" lvl="8"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9pPr>
          </a:lstStyle>
          <a:p>
            <a:pPr marL="310062" indent="-195762">
              <a:buClr>
                <a:schemeClr val="dk1"/>
              </a:buClr>
              <a:buSzPts val="1400"/>
              <a:buFont typeface="Arial"/>
              <a:buChar char="•"/>
              <a:defRPr/>
            </a:pPr>
            <a:r>
              <a:rPr lang="fr-FR" sz="1100" b="0" i="0" u="none" strike="noStrike" cap="none" spc="0">
                <a:solidFill>
                  <a:schemeClr val="dk1"/>
                </a:solidFill>
                <a:latin typeface="Open Sans Light"/>
                <a:ea typeface="Open Sans Light"/>
                <a:cs typeface="Open Sans Light"/>
              </a:rPr>
              <a:t>Au delà de la cartographie de l’offre, il est important de comprendre la demande : la Fabrique des Mobilités a expérimenté une application opensource qui enregistre les trajets réalisés par les usager.ère.s, sans nécessité d’activer simultanément les données mobile.</a:t>
            </a:r>
            <a:endParaRPr lang="fr-FR" sz="1100" b="0" i="0" u="none" strike="noStrike" cap="none" spc="0">
              <a:solidFill>
                <a:schemeClr val="dk1"/>
              </a:solidFill>
              <a:latin typeface="Open Sans Light"/>
              <a:ea typeface="Open Sans Light"/>
              <a:cs typeface="Open Sans Light"/>
            </a:endParaRPr>
          </a:p>
          <a:p>
            <a:pPr marL="310062" indent="-195762">
              <a:buClr>
                <a:schemeClr val="dk1"/>
              </a:buClr>
              <a:buSzPts val="1400"/>
              <a:buFont typeface="Arial"/>
              <a:buChar char="•"/>
              <a:defRPr/>
            </a:pPr>
            <a:r>
              <a:rPr lang="fr-FR" sz="1100" b="0" i="0" u="none" strike="noStrike" cap="none" spc="0">
                <a:solidFill>
                  <a:schemeClr val="dk1"/>
                </a:solidFill>
                <a:latin typeface="Open Sans Light"/>
                <a:ea typeface="Open Sans Light"/>
                <a:cs typeface="Open Sans Light"/>
              </a:rPr>
              <a:t>Plus largement, La FabMob référence les communs existants dans le domaine de la mobilité sur son wiki : certains peuvent être mobilisés en fonction des besoins identifiés.</a:t>
            </a:r>
            <a:endParaRPr lang="fr-FR" sz="1100" b="0" i="0" u="none" strike="noStrike" cap="none" spc="0">
              <a:solidFill>
                <a:schemeClr val="dk1"/>
              </a:solidFill>
              <a:latin typeface="Open Sans Light"/>
              <a:ea typeface="Open Sans Light"/>
              <a:cs typeface="Open Sans Light"/>
            </a:endParaRPr>
          </a:p>
          <a:p>
            <a:pPr marL="310062" indent="-195762">
              <a:buClr>
                <a:schemeClr val="dk1"/>
              </a:buClr>
              <a:buSzPts val="1400"/>
              <a:buFont typeface="Arial"/>
              <a:buChar char="•"/>
              <a:defRPr/>
            </a:pPr>
            <a:endParaRPr lang="fr-FR" sz="1100" b="0" i="0" u="none" strike="noStrike" cap="none" spc="0">
              <a:solidFill>
                <a:schemeClr val="dk1"/>
              </a:solidFill>
              <a:latin typeface="Open Sans Light"/>
              <a:ea typeface="Open Sans Light"/>
              <a:cs typeface="Open Sans Light"/>
            </a:endParaRPr>
          </a:p>
        </p:txBody>
      </p:sp>
      <p:sp>
        <p:nvSpPr>
          <p:cNvPr id="532094130" name="Google Shape;212;p30" hidden="0"/>
          <p:cNvSpPr/>
          <p:nvPr isPhoto="0" userDrawn="0"/>
        </p:nvSpPr>
        <p:spPr bwMode="auto">
          <a:xfrm rot="5399942">
            <a:off x="585261" y="2959595"/>
            <a:ext cx="306598" cy="306598"/>
          </a:xfrm>
          <a:prstGeom prst="rect">
            <a:avLst/>
          </a:prstGeom>
          <a:solidFill>
            <a:srgbClr val="B8F2FF"/>
          </a:solidFill>
          <a:ln>
            <a:noFill/>
          </a:ln>
          <a:effectLst>
            <a:outerShdw blurRad="42863" rotWithShape="0" algn="bl">
              <a:srgbClr val="000000">
                <a:alpha val="26000"/>
              </a:srgbClr>
            </a:outerShdw>
          </a:effectLst>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2113579461" name="Google Shape;222;p30" hidden="0"/>
          <p:cNvSpPr txBox="1"/>
          <p:nvPr isPhoto="0" userDrawn="0"/>
        </p:nvSpPr>
        <p:spPr bwMode="auto">
          <a:xfrm flipH="0" flipV="0">
            <a:off x="1027082" y="3003259"/>
            <a:ext cx="2847750" cy="288598"/>
          </a:xfrm>
          <a:prstGeom prst="rect">
            <a:avLst/>
          </a:prstGeom>
        </p:spPr>
        <p:txBody>
          <a:bodyPr spcFirstLastPara="1" vertOverflow="overflow" horzOverflow="clip" vert="horz" wrap="square" lIns="0" tIns="0" rIns="0" bIns="0" numCol="1" spcCol="0" rtlCol="0" fromWordArt="0" anchor="t" anchorCtr="0" forceAA="0" upright="0" compatLnSpc="0">
            <a:normAutofit fontScale="95000" lnSpcReduction="1000"/>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defRPr>
            </a:lvl9pPr>
          </a:lstStyle>
          <a:p>
            <a:pPr>
              <a:defRPr/>
            </a:pPr>
            <a:r>
              <a:rPr b="1"/>
              <a:t>Des </a:t>
            </a:r>
            <a:r>
              <a:rPr lang="fr" sz="1200" b="1" i="0" u="none" strike="noStrike" cap="none" spc="0">
                <a:solidFill>
                  <a:srgbClr val="000000"/>
                </a:solidFill>
                <a:latin typeface="Arial"/>
                <a:ea typeface="Arial"/>
                <a:cs typeface="Arial"/>
              </a:rPr>
              <a:t>solutions techniques </a:t>
            </a:r>
            <a:r>
              <a:rPr b="1"/>
              <a:t>ouvertes et partagées </a:t>
            </a:r>
            <a:endParaRPr b="1"/>
          </a:p>
        </p:txBody>
      </p:sp>
      <p:pic>
        <p:nvPicPr>
          <p:cNvPr id="586530106" name="Google Shape;810;p42" hidden="0"/>
          <p:cNvPicPr/>
          <p:nvPr isPhoto="0" userDrawn="0"/>
        </p:nvPicPr>
        <p:blipFill>
          <a:blip r:embed="rId3">
            <a:alphaModFix/>
          </a:blip>
          <a:stretch/>
        </p:blipFill>
        <p:spPr bwMode="auto">
          <a:xfrm>
            <a:off x="634019" y="2994263"/>
            <a:ext cx="238018" cy="237262"/>
          </a:xfrm>
          <a:prstGeom prst="rect">
            <a:avLst/>
          </a:prstGeom>
          <a:noFill/>
          <a:ln>
            <a:noFill/>
          </a:ln>
        </p:spPr>
      </p:pic>
      <p:pic>
        <p:nvPicPr>
          <p:cNvPr id="889443309" name="Google Shape;624;p41" hidden="0"/>
          <p:cNvPicPr/>
          <p:nvPr isPhoto="0" userDrawn="0"/>
        </p:nvPicPr>
        <p:blipFill>
          <a:blip r:embed="rId4">
            <a:alphaModFix/>
          </a:blip>
          <a:stretch/>
        </p:blipFill>
        <p:spPr bwMode="auto">
          <a:xfrm>
            <a:off x="4493689" y="1078418"/>
            <a:ext cx="238036" cy="238036"/>
          </a:xfrm>
          <a:prstGeom prst="rect">
            <a:avLst/>
          </a:prstGeom>
          <a:noFill/>
          <a:ln>
            <a:noFill/>
          </a:ln>
        </p:spPr>
      </p:pic>
      <p:sp>
        <p:nvSpPr>
          <p:cNvPr id="1523330486" name="Google Shape;219;p30" hidden="0"/>
          <p:cNvSpPr txBox="1"/>
          <p:nvPr isPhoto="0" userDrawn="0"/>
        </p:nvSpPr>
        <p:spPr bwMode="auto">
          <a:xfrm flipH="0" flipV="0">
            <a:off x="945163" y="1481666"/>
            <a:ext cx="2840097" cy="1471083"/>
          </a:xfrm>
          <a:prstGeom prst="rect">
            <a:avLst/>
          </a:prstGeom>
        </p:spPr>
        <p:txBody>
          <a:bodyPr spcFirstLastPara="1" vertOverflow="overflow" horzOverflow="clip" vert="horz" wrap="square" lIns="0" tIns="0" rIns="0" bIns="0" numCol="1" spcCol="0" rtlCol="0" fromWordArt="0" anchor="t" anchorCtr="0" forceAA="0" upright="0" compatLnSpc="0">
            <a:normAutofit fontScale="80000" lnSpcReduction="4000"/>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defRPr>
            </a:lvl1pPr>
            <a:lvl2pPr marL="914400" marR="0" lvl="1"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2pPr>
            <a:lvl3pPr marL="1371600" marR="0" lvl="2"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3pPr>
            <a:lvl4pPr marL="1828800" marR="0" lvl="3"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4pPr>
            <a:lvl5pPr marL="2286000" marR="0" lvl="4"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5pPr>
            <a:lvl6pPr marL="2743200" marR="0" lvl="5"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6pPr>
            <a:lvl7pPr marL="3200400" marR="0" lvl="6"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7pPr>
            <a:lvl8pPr marL="3657600" marR="0" lvl="7"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8pPr>
            <a:lvl9pPr marL="4114800" marR="0" lvl="8"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9pPr>
          </a:lstStyle>
          <a:p>
            <a:pPr marL="321078" indent="-206777">
              <a:buClr>
                <a:schemeClr val="dk1"/>
              </a:buClr>
              <a:buSzPts val="1100"/>
              <a:buFont typeface="Arial"/>
              <a:buChar char="•"/>
              <a:defRPr/>
            </a:pPr>
            <a:r>
              <a:rPr sz="1000"/>
              <a:t>Il est nécessaire de poursuivre les échanges avec les acteurs sur le terrain et les communautés OSM qui ont une bonne compréhension des besoins locaux (portage politique, outil moins consommateur de données comme OSMTracker, mise à jour des données, etc.) pour identifier la nature des solutions à apporter.</a:t>
            </a:r>
            <a:endParaRPr sz="1000"/>
          </a:p>
          <a:p>
            <a:pPr marL="321077" indent="-206776">
              <a:buClr>
                <a:schemeClr val="dk1"/>
              </a:buClr>
              <a:buSzPts val="1100"/>
              <a:buFont typeface="Arial"/>
              <a:buChar char="•"/>
              <a:defRPr/>
            </a:pPr>
            <a:r>
              <a:rPr lang="fr-FR" sz="1000" b="0" i="0" u="none" strike="noStrike" cap="none" spc="0">
                <a:solidFill>
                  <a:schemeClr val="dk1"/>
                </a:solidFill>
                <a:latin typeface="Open Sans Light"/>
                <a:ea typeface="Open Sans Light"/>
                <a:cs typeface="Open Sans Light"/>
              </a:rPr>
              <a:t>Le format des données GTFS n’est pas adapté à la nature des activités du transport informel : MobilityData travaille à l’élaboration d’un autre format qu’il conviendra de diffuser. </a:t>
            </a:r>
            <a:endParaRPr sz="1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36133486" name="Google Shape;962;p44" hidden="0"/>
          <p:cNvSpPr txBox="1"/>
          <p:nvPr isPhoto="0" userDrawn="0"/>
        </p:nvSpPr>
        <p:spPr bwMode="auto">
          <a:xfrm>
            <a:off x="5991323" y="1010098"/>
            <a:ext cx="2225998" cy="3123298"/>
          </a:xfrm>
          <a:prstGeom prst="rect">
            <a:avLst/>
          </a:prstGeom>
          <a:noFill/>
          <a:ln>
            <a:noFill/>
          </a:ln>
        </p:spPr>
        <p:txBody>
          <a:bodyPr spcFirstLastPara="1" wrap="square" lIns="0" tIns="0" rIns="0" bIns="0" anchor="ctr" anchorCtr="0">
            <a:noAutofit/>
          </a:bodyPr>
          <a:lstStyle/>
          <a:p>
            <a:pPr marL="0" lvl="0" indent="0" algn="l">
              <a:lnSpc>
                <a:spcPct val="113999"/>
              </a:lnSpc>
              <a:spcBef>
                <a:spcPts val="0"/>
              </a:spcBef>
              <a:spcAft>
                <a:spcPts val="0"/>
              </a:spcAft>
              <a:buClr>
                <a:schemeClr val="dk1"/>
              </a:buClr>
              <a:buSzPts val="1100"/>
              <a:buFont typeface="Arial"/>
              <a:buNone/>
              <a:defRPr/>
            </a:pPr>
            <a:r>
              <a:rPr lang="fr" sz="2000">
                <a:solidFill>
                  <a:schemeClr val="dk1"/>
                </a:solidFill>
                <a:latin typeface="Open Sans SemiBold"/>
                <a:ea typeface="Open Sans SemiBold"/>
                <a:cs typeface="Open Sans SemiBold"/>
              </a:rPr>
              <a:t>N'hésitez pas </a:t>
            </a:r>
            <a:br>
              <a:rPr lang="fr" sz="2000">
                <a:solidFill>
                  <a:schemeClr val="dk1"/>
                </a:solidFill>
                <a:latin typeface="Open Sans SemiBold"/>
                <a:ea typeface="Open Sans SemiBold"/>
                <a:cs typeface="Open Sans SemiBold"/>
              </a:rPr>
            </a:br>
            <a:r>
              <a:rPr lang="fr" sz="2000">
                <a:solidFill>
                  <a:schemeClr val="dk1"/>
                </a:solidFill>
                <a:latin typeface="Open Sans SemiBold"/>
                <a:ea typeface="Open Sans SemiBold"/>
                <a:cs typeface="Open Sans SemiBold"/>
              </a:rPr>
              <a:t>à nous contacter.</a:t>
            </a:r>
            <a:endParaRPr sz="200">
              <a:solidFill>
                <a:srgbClr val="FF4713"/>
              </a:solidFill>
              <a:latin typeface="Open Sans SemiBold"/>
              <a:ea typeface="Open Sans SemiBold"/>
              <a:cs typeface="Open Sans SemiBold"/>
            </a:endParaRPr>
          </a:p>
          <a:p>
            <a:pPr marL="0" lvl="0" indent="0" algn="l">
              <a:lnSpc>
                <a:spcPct val="113999"/>
              </a:lnSpc>
              <a:spcBef>
                <a:spcPts val="1598"/>
              </a:spcBef>
              <a:spcAft>
                <a:spcPts val="0"/>
              </a:spcAft>
              <a:buClr>
                <a:schemeClr val="dk1"/>
              </a:buClr>
              <a:buSzPts val="1100"/>
              <a:buFont typeface="Arial"/>
              <a:buNone/>
              <a:defRPr/>
            </a:pPr>
            <a:r>
              <a:rPr lang="fr" sz="1200" i="1">
                <a:solidFill>
                  <a:schemeClr val="dk1"/>
                </a:solidFill>
                <a:latin typeface="Open Sans"/>
                <a:ea typeface="Open Sans"/>
                <a:cs typeface="Open Sans"/>
              </a:rPr>
              <a:t>Coordonnées de la fabrique :</a:t>
            </a:r>
            <a:endParaRPr sz="1200" i="1">
              <a:solidFill>
                <a:schemeClr val="dk1"/>
              </a:solidFill>
              <a:latin typeface="Open Sans"/>
              <a:ea typeface="Open Sans"/>
              <a:cs typeface="Open Sans"/>
            </a:endParaRPr>
          </a:p>
          <a:p>
            <a:pPr marL="0" lvl="0" indent="0" algn="l">
              <a:lnSpc>
                <a:spcPct val="114999"/>
              </a:lnSpc>
              <a:spcBef>
                <a:spcPts val="797"/>
              </a:spcBef>
              <a:spcAft>
                <a:spcPts val="1598"/>
              </a:spcAft>
              <a:buNone/>
              <a:defRPr/>
            </a:pPr>
            <a:r>
              <a:rPr lang="fr" sz="1000" b="1">
                <a:solidFill>
                  <a:schemeClr val="dk1"/>
                </a:solidFill>
                <a:latin typeface="Open Sans"/>
                <a:ea typeface="Open Sans"/>
                <a:cs typeface="Open Sans"/>
              </a:rPr>
              <a:t>Adresse :</a:t>
            </a:r>
            <a:r>
              <a:rPr lang="fr" sz="1000">
                <a:solidFill>
                  <a:schemeClr val="dk1"/>
                </a:solidFill>
                <a:latin typeface="Open Sans Light"/>
                <a:ea typeface="Open Sans Light"/>
                <a:cs typeface="Open Sans Light"/>
              </a:rPr>
              <a:t> 3 passage Saint-Pierre Amelot, </a:t>
            </a:r>
            <a:br>
              <a:rPr lang="fr" sz="1000">
                <a:solidFill>
                  <a:schemeClr val="dk1"/>
                </a:solidFill>
                <a:latin typeface="Open Sans Light"/>
                <a:ea typeface="Open Sans Light"/>
                <a:cs typeface="Open Sans Light"/>
              </a:rPr>
            </a:br>
            <a:r>
              <a:rPr lang="fr" sz="1000">
                <a:solidFill>
                  <a:schemeClr val="dk1"/>
                </a:solidFill>
                <a:latin typeface="Open Sans Light"/>
                <a:ea typeface="Open Sans Light"/>
                <a:cs typeface="Open Sans Light"/>
              </a:rPr>
              <a:t>75011 PARIS</a:t>
            </a:r>
            <a:br>
              <a:rPr lang="fr" sz="1000">
                <a:solidFill>
                  <a:schemeClr val="dk1"/>
                </a:solidFill>
                <a:latin typeface="Open Sans Light"/>
                <a:ea typeface="Open Sans Light"/>
                <a:cs typeface="Open Sans Light"/>
              </a:rPr>
            </a:br>
            <a:r>
              <a:rPr lang="fr" sz="1000" b="1">
                <a:solidFill>
                  <a:schemeClr val="dk1"/>
                </a:solidFill>
                <a:latin typeface="Open Sans"/>
                <a:ea typeface="Open Sans"/>
                <a:cs typeface="Open Sans"/>
              </a:rPr>
              <a:t>Tél :</a:t>
            </a:r>
            <a:r>
              <a:rPr lang="fr" sz="1000">
                <a:solidFill>
                  <a:schemeClr val="dk1"/>
                </a:solidFill>
                <a:latin typeface="Open Sans Light"/>
                <a:ea typeface="Open Sans Light"/>
                <a:cs typeface="Open Sans Light"/>
              </a:rPr>
              <a:t> +33 (0) 6 48 40 71 03</a:t>
            </a:r>
            <a:br>
              <a:rPr lang="fr" sz="1000">
                <a:solidFill>
                  <a:schemeClr val="dk1"/>
                </a:solidFill>
                <a:latin typeface="Open Sans Light"/>
                <a:ea typeface="Open Sans Light"/>
                <a:cs typeface="Open Sans Light"/>
              </a:rPr>
            </a:br>
            <a:r>
              <a:rPr lang="fr" sz="1000" b="1">
                <a:solidFill>
                  <a:schemeClr val="dk1"/>
                </a:solidFill>
                <a:latin typeface="Open Sans"/>
                <a:ea typeface="Open Sans"/>
                <a:cs typeface="Open Sans"/>
              </a:rPr>
              <a:t>Mail :</a:t>
            </a:r>
            <a:r>
              <a:rPr lang="fr" sz="1000">
                <a:solidFill>
                  <a:schemeClr val="dk1"/>
                </a:solidFill>
                <a:latin typeface="Open Sans Light"/>
                <a:ea typeface="Open Sans Light"/>
                <a:cs typeface="Open Sans Light"/>
              </a:rPr>
              <a:t> </a:t>
            </a:r>
            <a:r>
              <a:rPr lang="fr" sz="1000" u="sng">
                <a:latin typeface="Open Sans Light"/>
                <a:ea typeface="Open Sans Light"/>
                <a:cs typeface="Open Sans Light"/>
                <a:hlinkClick r:id="rId2" tooltip="mailto:malou@fabmob.io"/>
              </a:rPr>
              <a:t>malou@fabmob.io</a:t>
            </a:r>
            <a:r>
              <a:rPr lang="fr" sz="1000">
                <a:solidFill>
                  <a:schemeClr val="dk1"/>
                </a:solidFill>
                <a:latin typeface="Open Sans Light"/>
                <a:ea typeface="Open Sans Light"/>
                <a:cs typeface="Open Sans Light"/>
              </a:rPr>
              <a:t> / </a:t>
            </a:r>
            <a:r>
              <a:rPr lang="fr" sz="1000" u="sng">
                <a:latin typeface="Open Sans Light"/>
                <a:ea typeface="Open Sans Light"/>
                <a:cs typeface="Open Sans Light"/>
                <a:hlinkClick r:id="rId3" tooltip="mailto:contact@fabmob.io"/>
              </a:rPr>
              <a:t>contact@fabmob.io</a:t>
            </a:r>
            <a:r>
              <a:rPr lang="fr" sz="1000">
                <a:solidFill>
                  <a:schemeClr val="dk1"/>
                </a:solidFill>
                <a:latin typeface="Open Sans Light"/>
                <a:ea typeface="Open Sans Light"/>
                <a:cs typeface="Open Sans Light"/>
              </a:rPr>
              <a:t> </a:t>
            </a:r>
            <a:br>
              <a:rPr lang="fr" sz="1000">
                <a:solidFill>
                  <a:schemeClr val="dk1"/>
                </a:solidFill>
                <a:latin typeface="Open Sans Light"/>
                <a:ea typeface="Open Sans Light"/>
                <a:cs typeface="Open Sans Light"/>
              </a:rPr>
            </a:br>
            <a:r>
              <a:rPr lang="fr" sz="1000" b="1">
                <a:solidFill>
                  <a:schemeClr val="dk1"/>
                </a:solidFill>
                <a:latin typeface="Open Sans"/>
                <a:ea typeface="Open Sans"/>
                <a:cs typeface="Open Sans"/>
              </a:rPr>
              <a:t>Site :</a:t>
            </a:r>
            <a:r>
              <a:rPr lang="fr" sz="1000">
                <a:solidFill>
                  <a:schemeClr val="dk1"/>
                </a:solidFill>
                <a:latin typeface="Open Sans Light"/>
                <a:ea typeface="Open Sans Light"/>
                <a:cs typeface="Open Sans Light"/>
              </a:rPr>
              <a:t> lafabriquedesmobilites.fr</a:t>
            </a:r>
            <a:br>
              <a:rPr lang="fr" sz="1000">
                <a:solidFill>
                  <a:schemeClr val="dk1"/>
                </a:solidFill>
                <a:latin typeface="Open Sans Light"/>
                <a:ea typeface="Open Sans Light"/>
                <a:cs typeface="Open Sans Light"/>
              </a:rPr>
            </a:br>
            <a:r>
              <a:rPr lang="fr" sz="1000" b="1">
                <a:solidFill>
                  <a:schemeClr val="dk1"/>
                </a:solidFill>
                <a:latin typeface="Open Sans"/>
                <a:ea typeface="Open Sans"/>
                <a:cs typeface="Open Sans"/>
              </a:rPr>
              <a:t>Twitter :</a:t>
            </a:r>
            <a:r>
              <a:rPr lang="fr" sz="1000">
                <a:solidFill>
                  <a:schemeClr val="dk1"/>
                </a:solidFill>
                <a:latin typeface="Open Sans Light"/>
                <a:ea typeface="Open Sans Light"/>
                <a:cs typeface="Open Sans Light"/>
              </a:rPr>
              <a:t> @fab_mob</a:t>
            </a:r>
            <a:endParaRPr sz="2000">
              <a:latin typeface="Open Sans SemiBold"/>
              <a:ea typeface="Open Sans SemiBold"/>
              <a:cs typeface="Open Sans SemiBold"/>
            </a:endParaRPr>
          </a:p>
        </p:txBody>
      </p:sp>
      <p:sp>
        <p:nvSpPr>
          <p:cNvPr id="271306895" name="" hidden="0"/>
          <p:cNvSpPr/>
          <p:nvPr isPhoto="0" userDrawn="0"/>
        </p:nvSpPr>
        <p:spPr bwMode="auto">
          <a:xfrm>
            <a:off x="6151122" y="4360545"/>
            <a:ext cx="254916" cy="304834"/>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895681984" name="" hidden="0"/>
          <p:cNvPicPr>
            <a:picLocks noChangeAspect="1"/>
          </p:cNvPicPr>
          <p:nvPr isPhoto="0" userDrawn="0"/>
        </p:nvPicPr>
        <p:blipFill>
          <a:blip r:embed="rId4"/>
          <a:stretch/>
        </p:blipFill>
        <p:spPr bwMode="auto">
          <a:xfrm flipH="0" flipV="0">
            <a:off x="1898649" y="1674150"/>
            <a:ext cx="2761473" cy="179519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3" name="Google Shape;173;p26" hidden="0"/>
          <p:cNvSpPr txBox="1"/>
          <p:nvPr isPhoto="0" userDrawn="0">
            <p:ph type="ctrTitle" idx="4294967295" hasCustomPrompt="0"/>
          </p:nvPr>
        </p:nvSpPr>
        <p:spPr bwMode="auto">
          <a:xfrm>
            <a:off x="540175" y="767050"/>
            <a:ext cx="5208000" cy="2747400"/>
          </a:xfrm>
          <a:prstGeom prst="rect">
            <a:avLst/>
          </a:prstGeom>
        </p:spPr>
        <p:txBody>
          <a:bodyPr spcFirstLastPara="1" vertOverflow="overflow" horzOverflow="clip" vert="horz" wrap="square" lIns="0" tIns="0" rIns="0" bIns="0" numCol="1" spcCol="0" rtlCol="0" fromWordArt="0" anchor="t" anchorCtr="0" forceAA="0" upright="0" compatLnSpc="0">
            <a:normAutofit fontScale="90000" lnSpcReduction="2000"/>
          </a:bodyPr>
          <a:lstStyle/>
          <a:p>
            <a:pPr marL="0" lvl="0" indent="0" algn="l">
              <a:spcBef>
                <a:spcPts val="0"/>
              </a:spcBef>
              <a:spcAft>
                <a:spcPts val="0"/>
              </a:spcAft>
              <a:buNone/>
              <a:defRPr/>
            </a:pPr>
            <a:r>
              <a:rPr lang="fr" sz="3400"/>
              <a:t>La Fabrique des Mobilités</a:t>
            </a:r>
            <a:br>
              <a:rPr lang="fr" sz="3400"/>
            </a:br>
            <a:br>
              <a:rPr lang="fr" sz="3400"/>
            </a:br>
            <a:br>
              <a:rPr lang="fr" sz="3400"/>
            </a:br>
            <a:r>
              <a:rPr lang="fr-FR" sz="2400" b="0" i="1" u="none" strike="noStrike" cap="none" spc="0">
                <a:solidFill>
                  <a:schemeClr val="dk1"/>
                </a:solidFill>
                <a:latin typeface="Open Sans"/>
                <a:ea typeface="Open Sans"/>
                <a:cs typeface="Open Sans"/>
              </a:rPr>
              <a:t>Face à l'</a:t>
            </a:r>
            <a:r>
              <a:rPr lang="fr-FR" sz="2400" b="0" i="1" u="sng" strike="noStrike" cap="none" spc="0">
                <a:solidFill>
                  <a:schemeClr val="dk1"/>
                </a:solidFill>
                <a:latin typeface="Open Sans"/>
                <a:ea typeface="Open Sans"/>
                <a:cs typeface="Open Sans"/>
                <a:hlinkClick r:id="rId2" tooltip="https://lafabriquedesmobilites.fr/%C3%A0-propos/urgence"/>
              </a:rPr>
              <a:t>urgence</a:t>
            </a:r>
            <a:r>
              <a:rPr lang="fr-FR" sz="2400" b="0" i="1" u="none" strike="noStrike" cap="none" spc="0">
                <a:solidFill>
                  <a:schemeClr val="dk1"/>
                </a:solidFill>
                <a:latin typeface="Open Sans"/>
                <a:ea typeface="Open Sans"/>
                <a:cs typeface="Open Sans"/>
              </a:rPr>
              <a:t>,</a:t>
            </a:r>
            <a:br>
              <a:rPr lang="fr-FR" sz="2400" b="1" i="1" u="none" strike="noStrike" cap="none" spc="0">
                <a:solidFill>
                  <a:schemeClr val="dk1"/>
                </a:solidFill>
                <a:latin typeface="Open Sans"/>
                <a:ea typeface="Open Sans"/>
                <a:cs typeface="Open Sans"/>
              </a:rPr>
            </a:br>
            <a:r>
              <a:rPr lang="fr-FR" sz="2400" b="1" i="1" u="none" strike="noStrike" cap="none" spc="0">
                <a:solidFill>
                  <a:schemeClr val="dk1"/>
                </a:solidFill>
                <a:latin typeface="Open Sans"/>
                <a:ea typeface="Open Sans"/>
                <a:cs typeface="Open Sans"/>
              </a:rPr>
              <a:t>Dé/Re</a:t>
            </a:r>
            <a:r>
              <a:rPr lang="fr-FR" sz="2400" b="0" i="1" u="none" strike="noStrike" cap="none" spc="0">
                <a:solidFill>
                  <a:schemeClr val="dk1"/>
                </a:solidFill>
                <a:latin typeface="Open Sans"/>
                <a:ea typeface="Open Sans"/>
                <a:cs typeface="Open Sans"/>
              </a:rPr>
              <a:t>construisons les mobilités</a:t>
            </a:r>
            <a:br>
              <a:rPr lang="fr-FR" sz="2400" b="1" i="1" u="none" strike="noStrike" cap="none" spc="0">
                <a:solidFill>
                  <a:schemeClr val="dk1"/>
                </a:solidFill>
                <a:latin typeface="Open Sans"/>
                <a:ea typeface="Open Sans"/>
                <a:cs typeface="Open Sans"/>
              </a:rPr>
            </a:br>
            <a:r>
              <a:rPr lang="fr-FR" sz="2400" b="0" i="1" u="none" strike="noStrike" cap="none" spc="0">
                <a:solidFill>
                  <a:schemeClr val="dk1"/>
                </a:solidFill>
                <a:latin typeface="Open Sans"/>
                <a:ea typeface="Open Sans"/>
                <a:cs typeface="Open Sans"/>
              </a:rPr>
              <a:t>brique par brique,</a:t>
            </a:r>
            <a:br>
              <a:rPr lang="fr-FR" sz="2400" b="1" i="1" u="none" strike="noStrike" cap="none" spc="0">
                <a:solidFill>
                  <a:schemeClr val="dk1"/>
                </a:solidFill>
                <a:latin typeface="Open Sans"/>
                <a:ea typeface="Open Sans"/>
                <a:cs typeface="Open Sans"/>
              </a:rPr>
            </a:br>
            <a:r>
              <a:rPr lang="fr-FR" sz="2400" b="0" i="1" u="none" strike="noStrike" cap="none" spc="0">
                <a:solidFill>
                  <a:schemeClr val="dk1"/>
                </a:solidFill>
                <a:latin typeface="Open Sans"/>
                <a:ea typeface="Open Sans"/>
                <a:cs typeface="Open Sans"/>
              </a:rPr>
              <a:t>ensemble via l'</a:t>
            </a:r>
            <a:r>
              <a:rPr lang="fr-FR" sz="2400" b="0" i="1" u="sng" strike="noStrike" cap="none" spc="0">
                <a:solidFill>
                  <a:schemeClr val="dk1"/>
                </a:solidFill>
                <a:latin typeface="Open Sans"/>
                <a:ea typeface="Open Sans"/>
                <a:cs typeface="Open Sans"/>
                <a:hlinkClick r:id="rId3" tooltip="https://lafabriquedesmobilites.fr/blog/lopen-source-au-secours-du-secteur-des-transports"/>
              </a:rPr>
              <a:t>open source</a:t>
            </a:r>
            <a:r>
              <a:rPr lang="fr-FR" sz="2400" b="0" i="1" u="none" strike="noStrike" cap="none" spc="0">
                <a:solidFill>
                  <a:schemeClr val="dk1"/>
                </a:solidFill>
                <a:latin typeface="Open Sans"/>
                <a:ea typeface="Open Sans"/>
                <a:cs typeface="Open Sans"/>
              </a:rPr>
              <a:t>.</a:t>
            </a:r>
            <a:r>
              <a:rPr lang="fr" sz="2400" i="1"/>
              <a:t> </a:t>
            </a:r>
            <a:endParaRPr sz="2400" i="1"/>
          </a:p>
        </p:txBody>
      </p:sp>
      <p:sp>
        <p:nvSpPr>
          <p:cNvPr id="174" name="Google Shape;174;p26" hidden="0"/>
          <p:cNvSpPr/>
          <p:nvPr isPhoto="0" userDrawn="0"/>
        </p:nvSpPr>
        <p:spPr bwMode="auto">
          <a:xfrm rot="5400000">
            <a:off x="8101528" y="767044"/>
            <a:ext cx="502200" cy="502200"/>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6" name="Google Shape;176;p26"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00000000-1234-1234-1234-123412341234}" type="slidenum">
              <a:rPr lang="fr"/>
              <a:t/>
            </a:fld>
            <a:endParaRPr/>
          </a:p>
        </p:txBody>
      </p:sp>
      <p:pic>
        <p:nvPicPr>
          <p:cNvPr id="522212815" name="" hidden="0"/>
          <p:cNvPicPr>
            <a:picLocks noChangeAspect="1"/>
          </p:cNvPicPr>
          <p:nvPr isPhoto="0" userDrawn="0"/>
        </p:nvPicPr>
        <p:blipFill>
          <a:blip r:embed="rId4"/>
          <a:stretch/>
        </p:blipFill>
        <p:spPr bwMode="auto">
          <a:xfrm flipH="0" flipV="0">
            <a:off x="8173221" y="839895"/>
            <a:ext cx="358812" cy="35649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966692764" name="Google Shape;259;p32" hidden="0"/>
          <p:cNvSpPr txBox="1">
            <a:spLocks noGrp="1"/>
          </p:cNvSpPr>
          <p:nvPr isPhoto="0" userDrawn="0">
            <p:ph type="subTitle" idx="1" hasCustomPrompt="0"/>
          </p:nvPr>
        </p:nvSpPr>
        <p:spPr bwMode="auto">
          <a:xfrm>
            <a:off x="568743" y="1034748"/>
            <a:ext cx="2810413" cy="3213298"/>
          </a:xfrm>
          <a:prstGeom prst="rect">
            <a:avLst/>
          </a:prstGeom>
        </p:spPr>
        <p:txBody>
          <a:bodyPr spcFirstLastPara="1" wrap="square" lIns="0" tIns="0" rIns="0" bIns="0" anchor="t" anchorCtr="0">
            <a:noAutofit/>
          </a:bodyPr>
          <a:lstStyle/>
          <a:p>
            <a:pPr marL="0" indent="0" algn="l">
              <a:defRPr/>
            </a:pPr>
            <a:r>
              <a:rPr lang="fr-FR" sz="1200"/>
              <a:t>Un défi pour chaque type d’acteur. </a:t>
            </a:r>
            <a:endParaRPr/>
          </a:p>
          <a:p>
            <a:pPr marL="0" indent="0" algn="l">
              <a:defRPr/>
            </a:pPr>
            <a:endParaRPr sz="1200"/>
          </a:p>
          <a:p>
            <a:pPr marL="0" indent="0" algn="l">
              <a:defRPr/>
            </a:pPr>
            <a:r>
              <a:rPr lang="fr-FR" sz="1200"/>
              <a:t>Les méta-défis sont des lignes de conduite, des fils rouges et une nécessité absolue pour changer le paradigme des mobilités.</a:t>
            </a:r>
            <a:endParaRPr sz="1200"/>
          </a:p>
          <a:p>
            <a:pPr marL="0">
              <a:defRPr/>
            </a:pPr>
            <a:r>
              <a:rPr lang="fr-FR" sz="1200"/>
              <a:t> </a:t>
            </a:r>
            <a:endParaRPr sz="1200"/>
          </a:p>
          <a:p>
            <a:pPr marL="0" indent="0" algn="l">
              <a:defRPr/>
            </a:pPr>
            <a:r>
              <a:rPr lang="fr-FR" sz="1200"/>
              <a:t>Pour répondre à ces méta-défis, nous identifions les principaux paramètres pour mieux les synchroniser :</a:t>
            </a:r>
            <a:endParaRPr sz="1200"/>
          </a:p>
          <a:p>
            <a:pPr marL="171450" lvl="0" indent="0" algn="l">
              <a:buFont typeface="Wingdings"/>
              <a:buChar char="Ø"/>
              <a:defRPr/>
            </a:pPr>
            <a:r>
              <a:rPr lang="fr-FR" sz="1100"/>
              <a:t>Partir des besoins de mobilité pour les réduire dans certains cas,</a:t>
            </a:r>
            <a:endParaRPr/>
          </a:p>
          <a:p>
            <a:pPr marL="171450" lvl="0" indent="0" algn="l">
              <a:buFont typeface="Wingdings"/>
              <a:buChar char="Ø"/>
              <a:defRPr/>
            </a:pPr>
            <a:r>
              <a:rPr lang="fr-FR" sz="1100"/>
              <a:t>Re-concevoir les infrastructures, l’urbanisme ou encore les temporalités, en agissant en même temps du côté de l’offre et de la demande.</a:t>
            </a:r>
            <a:endParaRPr sz="1100"/>
          </a:p>
        </p:txBody>
      </p:sp>
      <p:sp>
        <p:nvSpPr>
          <p:cNvPr id="1465387584" name="Google Shape;260;p32" hidden="0"/>
          <p:cNvSpPr txBox="1">
            <a:spLocks noGrp="1"/>
          </p:cNvSpPr>
          <p:nvPr isPhoto="0" userDrawn="0">
            <p:ph type="subTitle" idx="2" hasCustomPrompt="0"/>
          </p:nvPr>
        </p:nvSpPr>
        <p:spPr bwMode="auto">
          <a:xfrm>
            <a:off x="4716014" y="1657300"/>
            <a:ext cx="3778200" cy="482400"/>
          </a:xfrm>
          <a:prstGeom prst="rect">
            <a:avLst/>
          </a:prstGeom>
        </p:spPr>
        <p:txBody>
          <a:bodyPr spcFirstLastPara="1" vertOverflow="overflow" horzOverflow="clip" vert="horz" wrap="square" lIns="0" tIns="0" rIns="0" bIns="0" numCol="1" spcCol="0" rtlCol="0" fromWordArt="0" anchor="t" anchorCtr="0" forceAA="0" compatLnSpc="0">
            <a:noAutofit/>
          </a:bodyPr>
          <a:lstStyle/>
          <a:p>
            <a:pPr marL="0" lvl="0" indent="0" algn="l">
              <a:spcBef>
                <a:spcPts val="0"/>
              </a:spcBef>
              <a:spcAft>
                <a:spcPts val="1599"/>
              </a:spcAft>
              <a:buClr>
                <a:schemeClr val="dk1"/>
              </a:buClr>
              <a:buSzPct val="100000"/>
              <a:buFont typeface="Arial"/>
              <a:buNone/>
              <a:defRPr/>
            </a:pPr>
            <a:r>
              <a:rPr lang="fr-FR" b="1">
                <a:latin typeface="Open Sans"/>
                <a:ea typeface="Open Sans"/>
                <a:cs typeface="Open Sans"/>
              </a:rPr>
              <a:t>CITOYEN·NE·S</a:t>
            </a:r>
            <a:r>
              <a:rPr lang="fr-FR">
                <a:latin typeface="Open Sans"/>
                <a:ea typeface="Open Sans"/>
                <a:cs typeface="Open Sans"/>
              </a:rPr>
              <a:t> : </a:t>
            </a:r>
            <a:r>
              <a:rPr lang="fr-FR"/>
              <a:t>Tester sans cesse de nouvelles offres, de nouveaux services, de nouvelles organisations pour cheminer vers d’autres mobilités</a:t>
            </a:r>
            <a:endParaRPr/>
          </a:p>
        </p:txBody>
      </p:sp>
      <p:sp>
        <p:nvSpPr>
          <p:cNvPr id="1269841417" name="Google Shape;261;p32" hidden="0"/>
          <p:cNvSpPr txBox="1">
            <a:spLocks noGrp="1"/>
          </p:cNvSpPr>
          <p:nvPr isPhoto="0" userDrawn="0">
            <p:ph type="subTitle" idx="3" hasCustomPrompt="0"/>
          </p:nvPr>
        </p:nvSpPr>
        <p:spPr bwMode="auto">
          <a:xfrm>
            <a:off x="517366" y="298890"/>
            <a:ext cx="7579499" cy="288599"/>
          </a:xfrm>
          <a:prstGeom prst="rect">
            <a:avLst/>
          </a:prstGeom>
        </p:spPr>
        <p:txBody>
          <a:bodyPr spcFirstLastPara="1" wrap="square" lIns="0" tIns="0" rIns="0" bIns="0" anchor="t" anchorCtr="0">
            <a:noAutofit/>
          </a:bodyPr>
          <a:lstStyle/>
          <a:p>
            <a:pPr marL="0" lvl="0" indent="0" algn="l">
              <a:spcBef>
                <a:spcPts val="0"/>
              </a:spcBef>
              <a:spcAft>
                <a:spcPts val="1199"/>
              </a:spcAft>
              <a:buNone/>
              <a:defRPr/>
            </a:pPr>
            <a:r>
              <a:rPr lang="fr"/>
              <a:t>Notre vision des problèmes à résoudre : 5 méta-défis</a:t>
            </a:r>
            <a:endParaRPr/>
          </a:p>
        </p:txBody>
      </p:sp>
      <p:sp>
        <p:nvSpPr>
          <p:cNvPr id="1938174562" name="Google Shape;262;p32" hidden="0"/>
          <p:cNvSpPr txBox="1">
            <a:spLocks noGrp="1"/>
          </p:cNvSpPr>
          <p:nvPr isPhoto="0" userDrawn="0">
            <p:ph type="subTitle" idx="4" hasCustomPrompt="0"/>
          </p:nvPr>
        </p:nvSpPr>
        <p:spPr bwMode="auto">
          <a:xfrm>
            <a:off x="4690930" y="843557"/>
            <a:ext cx="4141843" cy="663328"/>
          </a:xfrm>
          <a:prstGeom prst="rect">
            <a:avLst/>
          </a:prstGeom>
        </p:spPr>
        <p:txBody>
          <a:bodyPr spcFirstLastPara="1" wrap="square" lIns="0" tIns="0" rIns="0" bIns="0" anchor="t" anchorCtr="0">
            <a:noAutofit/>
          </a:bodyPr>
          <a:lstStyle/>
          <a:p>
            <a:pPr marL="0" lvl="0" indent="0" algn="l">
              <a:spcBef>
                <a:spcPts val="0"/>
              </a:spcBef>
              <a:spcAft>
                <a:spcPts val="1599"/>
              </a:spcAft>
              <a:buClr>
                <a:schemeClr val="dk1"/>
              </a:buClr>
              <a:buSzPct val="100000"/>
              <a:buFont typeface="Arial"/>
              <a:buNone/>
              <a:defRPr/>
            </a:pPr>
            <a:r>
              <a:rPr lang="fr" b="1">
                <a:latin typeface="Open Sans"/>
                <a:ea typeface="Open Sans"/>
                <a:cs typeface="Open Sans"/>
              </a:rPr>
              <a:t>AOM</a:t>
            </a:r>
            <a:r>
              <a:rPr lang="fr">
                <a:latin typeface="Open Sans"/>
                <a:ea typeface="Open Sans"/>
                <a:cs typeface="Open Sans"/>
              </a:rPr>
              <a:t> :</a:t>
            </a:r>
            <a:r>
              <a:rPr lang="fr"/>
              <a:t> Produire de nouvelles connaissances à partir de données, les exploiter pour mieux décider, mieux investir et construire une culture opérationnelle de la donnée et des algorithmes</a:t>
            </a:r>
            <a:endParaRPr/>
          </a:p>
        </p:txBody>
      </p:sp>
      <p:sp>
        <p:nvSpPr>
          <p:cNvPr id="1114449826" name="Google Shape;263;p32" hidden="0"/>
          <p:cNvSpPr txBox="1">
            <a:spLocks noGrp="1"/>
          </p:cNvSpPr>
          <p:nvPr isPhoto="0" userDrawn="0">
            <p:ph type="subTitle" idx="5" hasCustomPrompt="0"/>
          </p:nvPr>
        </p:nvSpPr>
        <p:spPr bwMode="auto">
          <a:xfrm>
            <a:off x="4688921" y="2525745"/>
            <a:ext cx="3778200" cy="482400"/>
          </a:xfrm>
          <a:prstGeom prst="rect">
            <a:avLst/>
          </a:prstGeom>
        </p:spPr>
        <p:txBody>
          <a:bodyPr spcFirstLastPara="1" wrap="square" lIns="0" tIns="0" rIns="0" bIns="0" anchor="t" anchorCtr="0">
            <a:noAutofit/>
          </a:bodyPr>
          <a:lstStyle/>
          <a:p>
            <a:pPr marL="0" lvl="0" indent="0" algn="l">
              <a:spcBef>
                <a:spcPts val="0"/>
              </a:spcBef>
              <a:spcAft>
                <a:spcPts val="1599"/>
              </a:spcAft>
              <a:buClr>
                <a:schemeClr val="dk1"/>
              </a:buClr>
              <a:buSzPct val="100000"/>
              <a:buFont typeface="Arial"/>
              <a:buNone/>
              <a:defRPr/>
            </a:pPr>
            <a:r>
              <a:rPr lang="fr-FR" b="1">
                <a:latin typeface="Open Sans"/>
                <a:ea typeface="Open Sans"/>
                <a:cs typeface="Open Sans"/>
              </a:rPr>
              <a:t>INDUSTRIELS</a:t>
            </a:r>
            <a:r>
              <a:rPr lang="fr-FR">
                <a:latin typeface="Open Sans"/>
                <a:ea typeface="Open Sans"/>
                <a:cs typeface="Open Sans"/>
              </a:rPr>
              <a:t> : </a:t>
            </a:r>
            <a:r>
              <a:rPr lang="fr-FR"/>
              <a:t>Proposer une multitude de solutions (produits/services) efficaces, recyclables, combinables, …</a:t>
            </a:r>
            <a:endParaRPr/>
          </a:p>
        </p:txBody>
      </p:sp>
      <p:sp>
        <p:nvSpPr>
          <p:cNvPr id="794890587" name="Google Shape;264;p32" hidden="0"/>
          <p:cNvSpPr txBox="1">
            <a:spLocks noGrp="1"/>
          </p:cNvSpPr>
          <p:nvPr isPhoto="0" userDrawn="0">
            <p:ph type="subTitle" idx="6" hasCustomPrompt="0"/>
          </p:nvPr>
        </p:nvSpPr>
        <p:spPr bwMode="auto">
          <a:xfrm>
            <a:off x="4688921" y="3198461"/>
            <a:ext cx="3778200" cy="482400"/>
          </a:xfrm>
          <a:prstGeom prst="rect">
            <a:avLst/>
          </a:prstGeom>
        </p:spPr>
        <p:txBody>
          <a:bodyPr spcFirstLastPara="1" wrap="square" lIns="0" tIns="0" rIns="0" bIns="0" anchor="t" anchorCtr="0">
            <a:noAutofit/>
          </a:bodyPr>
          <a:lstStyle/>
          <a:p>
            <a:pPr marL="0" lvl="0" indent="0" algn="l">
              <a:spcBef>
                <a:spcPts val="0"/>
              </a:spcBef>
              <a:spcAft>
                <a:spcPts val="1599"/>
              </a:spcAft>
              <a:buClr>
                <a:schemeClr val="dk1"/>
              </a:buClr>
              <a:buSzPct val="100000"/>
              <a:buFont typeface="Arial"/>
              <a:buNone/>
              <a:defRPr/>
            </a:pPr>
            <a:r>
              <a:rPr lang="fr-FR" b="1">
                <a:latin typeface="Open Sans"/>
                <a:ea typeface="Open Sans"/>
                <a:cs typeface="Open Sans"/>
              </a:rPr>
              <a:t>GÉNÉRATEURS DE FLUX </a:t>
            </a:r>
            <a:r>
              <a:rPr lang="fr-FR">
                <a:latin typeface="Open Sans"/>
                <a:ea typeface="Open Sans"/>
                <a:cs typeface="Open Sans"/>
              </a:rPr>
              <a:t>: </a:t>
            </a:r>
            <a:r>
              <a:rPr lang="fr-FR"/>
              <a:t>Réorganiser les activités logistiques/salarié·e·s/commerciaux/client·e·s … Jouer sur l’espace et le temps</a:t>
            </a:r>
            <a:endParaRPr/>
          </a:p>
        </p:txBody>
      </p:sp>
      <p:grpSp>
        <p:nvGrpSpPr>
          <p:cNvPr id="1859845717" name="Groupe 2" hidden="0"/>
          <p:cNvGrpSpPr/>
          <p:nvPr isPhoto="0" userDrawn="0"/>
        </p:nvGrpSpPr>
        <p:grpSpPr bwMode="auto">
          <a:xfrm>
            <a:off x="4265343" y="843570"/>
            <a:ext cx="306599" cy="306599"/>
            <a:chOff x="4265343" y="843570"/>
            <a:chExt cx="306599" cy="306599"/>
          </a:xfrm>
        </p:grpSpPr>
        <p:sp>
          <p:nvSpPr>
            <p:cNvPr id="102463781" name="Google Shape;252;p32" hidden="0"/>
            <p:cNvSpPr/>
            <p:nvPr isPhoto="0" userDrawn="0"/>
          </p:nvSpPr>
          <p:spPr bwMode="auto">
            <a:xfrm rot="5399976">
              <a:off x="4265343" y="843570"/>
              <a:ext cx="306599" cy="306599"/>
            </a:xfrm>
            <a:prstGeom prst="rect">
              <a:avLst/>
            </a:prstGeom>
            <a:solidFill>
              <a:srgbClr val="B8F2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1954112573" name="Google Shape;779;p42" hidden="0"/>
            <p:cNvPicPr/>
            <p:nvPr isPhoto="0" userDrawn="0"/>
          </p:nvPicPr>
          <p:blipFill>
            <a:blip r:embed="rId2">
              <a:alphaModFix/>
            </a:blip>
            <a:stretch/>
          </p:blipFill>
          <p:spPr bwMode="auto">
            <a:xfrm>
              <a:off x="4299642" y="877857"/>
              <a:ext cx="238001" cy="238001"/>
            </a:xfrm>
            <a:prstGeom prst="rect">
              <a:avLst/>
            </a:prstGeom>
            <a:noFill/>
            <a:ln>
              <a:noFill/>
            </a:ln>
          </p:spPr>
        </p:pic>
      </p:grpSp>
      <p:grpSp>
        <p:nvGrpSpPr>
          <p:cNvPr id="90750431" name="Groupe 22" hidden="0"/>
          <p:cNvGrpSpPr/>
          <p:nvPr isPhoto="0" userDrawn="0"/>
        </p:nvGrpSpPr>
        <p:grpSpPr bwMode="auto">
          <a:xfrm>
            <a:off x="4264093" y="1657302"/>
            <a:ext cx="306599" cy="306599"/>
            <a:chOff x="4264093" y="1712684"/>
            <a:chExt cx="306599" cy="306599"/>
          </a:xfrm>
        </p:grpSpPr>
        <p:sp>
          <p:nvSpPr>
            <p:cNvPr id="398101886" name="Google Shape;255;p32" hidden="0"/>
            <p:cNvSpPr/>
            <p:nvPr isPhoto="0" userDrawn="0"/>
          </p:nvSpPr>
          <p:spPr bwMode="auto">
            <a:xfrm rot="5399976">
              <a:off x="4264093" y="1712684"/>
              <a:ext cx="306599" cy="306599"/>
            </a:xfrm>
            <a:prstGeom prst="rect">
              <a:avLst/>
            </a:prstGeom>
            <a:solidFill>
              <a:srgbClr val="98F9CE"/>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953231712" name="Google Shape;782;p42" hidden="0"/>
            <p:cNvPicPr/>
            <p:nvPr isPhoto="0" userDrawn="0"/>
          </p:nvPicPr>
          <p:blipFill>
            <a:blip r:embed="rId3">
              <a:alphaModFix/>
            </a:blip>
            <a:stretch/>
          </p:blipFill>
          <p:spPr bwMode="auto">
            <a:xfrm>
              <a:off x="4298393" y="1755194"/>
              <a:ext cx="238000" cy="238000"/>
            </a:xfrm>
            <a:prstGeom prst="rect">
              <a:avLst/>
            </a:prstGeom>
            <a:noFill/>
            <a:ln>
              <a:noFill/>
            </a:ln>
          </p:spPr>
        </p:pic>
      </p:grpSp>
      <p:sp>
        <p:nvSpPr>
          <p:cNvPr id="1849704995" name="Google Shape;264;p32" hidden="0"/>
          <p:cNvSpPr txBox="1"/>
          <p:nvPr isPhoto="0" userDrawn="0"/>
        </p:nvSpPr>
        <p:spPr bwMode="auto">
          <a:xfrm>
            <a:off x="4688921" y="4027006"/>
            <a:ext cx="3778200" cy="482400"/>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defRPr>
            </a:lvl1pPr>
            <a:lvl2pPr marL="914400" marR="0" lvl="1"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2pPr>
            <a:lvl3pPr marL="1371600" marR="0" lvl="2"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3pPr>
            <a:lvl4pPr marL="1828800" marR="0" lvl="3"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4pPr>
            <a:lvl5pPr marL="2286000" marR="0" lvl="4"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5pPr>
            <a:lvl6pPr marL="2743200" marR="0" lvl="5"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6pPr>
            <a:lvl7pPr marL="3200400" marR="0" lvl="6"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7pPr>
            <a:lvl8pPr marL="3657600" marR="0" lvl="7"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8pPr>
            <a:lvl9pPr marL="4114800" marR="0" lvl="8"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9pPr>
          </a:lstStyle>
          <a:p>
            <a:pPr marL="0" indent="0">
              <a:spcAft>
                <a:spcPts val="1599"/>
              </a:spcAft>
              <a:buSzPct val="100000"/>
              <a:buFont typeface="Arial"/>
              <a:buNone/>
              <a:defRPr/>
            </a:pPr>
            <a:r>
              <a:rPr lang="fr-FR" b="1">
                <a:latin typeface="Open Sans"/>
                <a:ea typeface="Open Sans"/>
                <a:cs typeface="Open Sans"/>
              </a:rPr>
              <a:t>ÉTAT </a:t>
            </a:r>
            <a:r>
              <a:rPr lang="fr-FR">
                <a:latin typeface="Open Sans"/>
                <a:ea typeface="Open Sans"/>
                <a:cs typeface="Open Sans"/>
              </a:rPr>
              <a:t>: </a:t>
            </a:r>
            <a:r>
              <a:rPr lang="fr-FR"/>
              <a:t>Concevoir de nouvelles contraintes/récompenses, construire des infrastructures numériques publiques, repenser la conception des aides publiques pour libérer les opportunités</a:t>
            </a:r>
            <a:endParaRPr/>
          </a:p>
        </p:txBody>
      </p:sp>
      <p:grpSp>
        <p:nvGrpSpPr>
          <p:cNvPr id="681103065" name="Groupe 24" hidden="0"/>
          <p:cNvGrpSpPr/>
          <p:nvPr isPhoto="0" userDrawn="0"/>
        </p:nvGrpSpPr>
        <p:grpSpPr bwMode="auto">
          <a:xfrm>
            <a:off x="4283967" y="3993340"/>
            <a:ext cx="306599" cy="306599"/>
            <a:chOff x="4283967" y="3993340"/>
            <a:chExt cx="306599" cy="306599"/>
          </a:xfrm>
        </p:grpSpPr>
        <p:sp>
          <p:nvSpPr>
            <p:cNvPr id="539212010" name="Google Shape;257;p32" hidden="0"/>
            <p:cNvSpPr/>
            <p:nvPr isPhoto="0" userDrawn="0"/>
          </p:nvSpPr>
          <p:spPr bwMode="auto">
            <a:xfrm rot="5399976">
              <a:off x="4283967" y="3993340"/>
              <a:ext cx="306599" cy="306599"/>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2096139776" name="Google Shape;562;p41" hidden="0"/>
            <p:cNvPicPr/>
            <p:nvPr isPhoto="0" userDrawn="0"/>
          </p:nvPicPr>
          <p:blipFill>
            <a:blip r:embed="rId4">
              <a:alphaModFix/>
            </a:blip>
            <a:stretch/>
          </p:blipFill>
          <p:spPr bwMode="auto">
            <a:xfrm>
              <a:off x="4318266" y="4027639"/>
              <a:ext cx="238001" cy="238001"/>
            </a:xfrm>
            <a:prstGeom prst="rect">
              <a:avLst/>
            </a:prstGeom>
            <a:noFill/>
            <a:ln>
              <a:noFill/>
            </a:ln>
          </p:spPr>
        </p:pic>
      </p:grpSp>
      <p:grpSp>
        <p:nvGrpSpPr>
          <p:cNvPr id="1336479079" name="Groupe 23" hidden="0"/>
          <p:cNvGrpSpPr/>
          <p:nvPr isPhoto="0" userDrawn="0"/>
        </p:nvGrpSpPr>
        <p:grpSpPr bwMode="auto">
          <a:xfrm>
            <a:off x="4275237" y="3202405"/>
            <a:ext cx="306599" cy="306599"/>
            <a:chOff x="4275237" y="3202405"/>
            <a:chExt cx="306599" cy="306599"/>
          </a:xfrm>
        </p:grpSpPr>
        <p:sp>
          <p:nvSpPr>
            <p:cNvPr id="999648990" name="Google Shape;252;p32" hidden="0"/>
            <p:cNvSpPr/>
            <p:nvPr isPhoto="0" userDrawn="0"/>
          </p:nvSpPr>
          <p:spPr bwMode="auto">
            <a:xfrm rot="5399976">
              <a:off x="4275237" y="3202405"/>
              <a:ext cx="306599" cy="306599"/>
            </a:xfrm>
            <a:prstGeom prst="rect">
              <a:avLst/>
            </a:prstGeom>
            <a:solidFill>
              <a:srgbClr val="B8F2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1483184215" name="Google Shape;605;p41" hidden="0"/>
            <p:cNvPicPr/>
            <p:nvPr isPhoto="0" userDrawn="0"/>
          </p:nvPicPr>
          <p:blipFill>
            <a:blip r:embed="rId5">
              <a:alphaModFix/>
            </a:blip>
            <a:stretch/>
          </p:blipFill>
          <p:spPr bwMode="auto">
            <a:xfrm>
              <a:off x="4309536" y="3232366"/>
              <a:ext cx="238001" cy="238001"/>
            </a:xfrm>
            <a:prstGeom prst="rect">
              <a:avLst/>
            </a:prstGeom>
            <a:noFill/>
            <a:ln>
              <a:noFill/>
            </a:ln>
          </p:spPr>
        </p:pic>
      </p:grpSp>
      <p:grpSp>
        <p:nvGrpSpPr>
          <p:cNvPr id="1074843424" name="Groupe 1" hidden="0"/>
          <p:cNvGrpSpPr/>
          <p:nvPr isPhoto="0" userDrawn="0"/>
        </p:nvGrpSpPr>
        <p:grpSpPr bwMode="auto">
          <a:xfrm>
            <a:off x="4262096" y="2525748"/>
            <a:ext cx="306599" cy="306599"/>
            <a:chOff x="4264105" y="2643557"/>
            <a:chExt cx="306599" cy="306599"/>
          </a:xfrm>
        </p:grpSpPr>
        <p:sp>
          <p:nvSpPr>
            <p:cNvPr id="1438549873" name="Google Shape;251;p32" hidden="0"/>
            <p:cNvSpPr/>
            <p:nvPr isPhoto="0" userDrawn="0"/>
          </p:nvSpPr>
          <p:spPr bwMode="auto">
            <a:xfrm rot="5399976">
              <a:off x="4264105" y="2643557"/>
              <a:ext cx="306599" cy="306599"/>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6200642" name="Google Shape;380;p41" hidden="0"/>
            <p:cNvPicPr/>
            <p:nvPr isPhoto="0" userDrawn="0"/>
          </p:nvPicPr>
          <p:blipFill>
            <a:blip r:embed="rId6">
              <a:alphaModFix/>
            </a:blip>
            <a:stretch/>
          </p:blipFill>
          <p:spPr bwMode="auto">
            <a:xfrm>
              <a:off x="4298396" y="2678226"/>
              <a:ext cx="238018" cy="237262"/>
            </a:xfrm>
            <a:prstGeom prst="rect">
              <a:avLst/>
            </a:prstGeom>
            <a:noFill/>
            <a:ln>
              <a:noFill/>
            </a:ln>
          </p:spPr>
        </p:pic>
      </p:grpSp>
      <p:sp>
        <p:nvSpPr>
          <p:cNvPr id="203089978" name="Google Shape;185;p27" hidden="0"/>
          <p:cNvSpPr txBox="1">
            <a:spLocks noGrp="1"/>
          </p:cNvSpPr>
          <p:nvPr isPhoto="0" userDrawn="0">
            <p:ph type="sldNum" idx="12" hasCustomPrompt="0"/>
          </p:nvPr>
        </p:nvSpPr>
        <p:spPr bwMode="auto">
          <a:xfrm>
            <a:off x="8617424" y="47752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464C9901-2353-7DFE-A739-9E2B2DBFA324}" type="slidenum">
              <a:rPr lang="fr"/>
              <a:t/>
            </a:fld>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67866498" name="Google Shape;251;p32" hidden="0"/>
          <p:cNvSpPr/>
          <p:nvPr isPhoto="0" userDrawn="0"/>
        </p:nvSpPr>
        <p:spPr bwMode="auto">
          <a:xfrm rot="5399976">
            <a:off x="4216095" y="789869"/>
            <a:ext cx="306599" cy="306599"/>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sp>
        <p:nvSpPr>
          <p:cNvPr id="301732028" name="Google Shape;255;p32" hidden="0"/>
          <p:cNvSpPr/>
          <p:nvPr isPhoto="0" userDrawn="0"/>
        </p:nvSpPr>
        <p:spPr bwMode="auto">
          <a:xfrm rot="5399976">
            <a:off x="4237799" y="1458592"/>
            <a:ext cx="306599" cy="306599"/>
          </a:xfrm>
          <a:prstGeom prst="rect">
            <a:avLst/>
          </a:prstGeom>
          <a:solidFill>
            <a:srgbClr val="98F9CE"/>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sp>
        <p:nvSpPr>
          <p:cNvPr id="1969833594" name="Google Shape;259;p32" hidden="0"/>
          <p:cNvSpPr txBox="1">
            <a:spLocks noGrp="1"/>
          </p:cNvSpPr>
          <p:nvPr isPhoto="0" userDrawn="0">
            <p:ph type="subTitle" idx="1" hasCustomPrompt="0"/>
          </p:nvPr>
        </p:nvSpPr>
        <p:spPr bwMode="auto">
          <a:xfrm>
            <a:off x="818433" y="1744485"/>
            <a:ext cx="2224662" cy="2676397"/>
          </a:xfrm>
          <a:prstGeom prst="rect">
            <a:avLst/>
          </a:prstGeom>
        </p:spPr>
        <p:txBody>
          <a:bodyPr spcFirstLastPara="1" wrap="square" lIns="0" tIns="0" rIns="0" bIns="0" anchor="t" anchorCtr="0">
            <a:normAutofit/>
          </a:bodyPr>
          <a:lstStyle/>
          <a:p>
            <a:pPr marL="0" indent="0" algn="l">
              <a:defRPr/>
            </a:pPr>
            <a:r>
              <a:rPr lang="fr-FR"/>
              <a:t>Explorer les territoires de l’open source comme un moyen de changer la culture des organisations en produisant des ressources utiles aux parties prenantes (les communs) pour changer les pratiques </a:t>
            </a:r>
            <a:endParaRPr/>
          </a:p>
        </p:txBody>
      </p:sp>
      <p:sp>
        <p:nvSpPr>
          <p:cNvPr id="380289726" name="Google Shape;260;p32" hidden="0"/>
          <p:cNvSpPr txBox="1">
            <a:spLocks noGrp="1"/>
          </p:cNvSpPr>
          <p:nvPr isPhoto="0" userDrawn="0">
            <p:ph type="subTitle" idx="2" hasCustomPrompt="0"/>
          </p:nvPr>
        </p:nvSpPr>
        <p:spPr bwMode="auto">
          <a:xfrm>
            <a:off x="4690930" y="1451115"/>
            <a:ext cx="3778200" cy="482400"/>
          </a:xfrm>
          <a:prstGeom prst="rect">
            <a:avLst/>
          </a:prstGeom>
        </p:spPr>
        <p:txBody>
          <a:bodyPr spcFirstLastPara="1" vertOverflow="overflow" horzOverflow="clip" vert="horz" wrap="square" lIns="0" tIns="0" rIns="0" bIns="0" numCol="1" spcCol="0" rtlCol="0" fromWordArt="0" anchor="t" anchorCtr="0" forceAA="0" compatLnSpc="0">
            <a:noAutofit/>
          </a:bodyPr>
          <a:lstStyle/>
          <a:p>
            <a:pPr marL="0" indent="0" algn="l">
              <a:defRPr/>
            </a:pPr>
            <a:r>
              <a:rPr lang="fr-FR"/>
              <a:t>Travailler avec des territoires pionniers pour </a:t>
            </a:r>
            <a:r>
              <a:rPr lang="fr-FR" b="1"/>
              <a:t>mieux accueillir l’innovation</a:t>
            </a:r>
            <a:r>
              <a:rPr lang="fr-FR"/>
              <a:t>.</a:t>
            </a:r>
            <a:endParaRPr/>
          </a:p>
        </p:txBody>
      </p:sp>
      <p:sp>
        <p:nvSpPr>
          <p:cNvPr id="444516841" name="Google Shape;261;p32" hidden="0"/>
          <p:cNvSpPr txBox="1">
            <a:spLocks noGrp="1"/>
          </p:cNvSpPr>
          <p:nvPr isPhoto="0" userDrawn="0">
            <p:ph type="subTitle" idx="3" hasCustomPrompt="0"/>
          </p:nvPr>
        </p:nvSpPr>
        <p:spPr bwMode="auto">
          <a:xfrm>
            <a:off x="474343" y="314298"/>
            <a:ext cx="7579499" cy="288599"/>
          </a:xfrm>
          <a:prstGeom prst="rect">
            <a:avLst/>
          </a:prstGeom>
        </p:spPr>
        <p:txBody>
          <a:bodyPr spcFirstLastPara="1" wrap="square" lIns="0" tIns="0" rIns="0" bIns="0" anchor="t" anchorCtr="0">
            <a:noAutofit/>
          </a:bodyPr>
          <a:lstStyle/>
          <a:p>
            <a:pPr marL="0" lvl="0" indent="0" algn="l">
              <a:spcBef>
                <a:spcPts val="0"/>
              </a:spcBef>
              <a:spcAft>
                <a:spcPts val="1199"/>
              </a:spcAft>
              <a:buNone/>
              <a:defRPr/>
            </a:pPr>
            <a:r>
              <a:rPr lang="fr"/>
              <a:t>6 principes d’actions </a:t>
            </a:r>
            <a:endParaRPr/>
          </a:p>
        </p:txBody>
      </p:sp>
      <p:sp>
        <p:nvSpPr>
          <p:cNvPr id="1354911809" name="Google Shape;262;p32" hidden="0"/>
          <p:cNvSpPr txBox="1">
            <a:spLocks noGrp="1"/>
          </p:cNvSpPr>
          <p:nvPr isPhoto="0" userDrawn="0">
            <p:ph type="subTitle" idx="4" hasCustomPrompt="0"/>
          </p:nvPr>
        </p:nvSpPr>
        <p:spPr bwMode="auto">
          <a:xfrm>
            <a:off x="4716014" y="795263"/>
            <a:ext cx="4141843" cy="663328"/>
          </a:xfrm>
          <a:prstGeom prst="rect">
            <a:avLst/>
          </a:prstGeom>
        </p:spPr>
        <p:txBody>
          <a:bodyPr spcFirstLastPara="1" wrap="square" lIns="0" tIns="0" rIns="0" bIns="0" anchor="t" anchorCtr="0">
            <a:noAutofit/>
          </a:bodyPr>
          <a:lstStyle/>
          <a:p>
            <a:pPr marL="0" lvl="0" indent="0">
              <a:spcAft>
                <a:spcPts val="1599"/>
              </a:spcAft>
              <a:buSzPct val="100000"/>
              <a:defRPr/>
            </a:pPr>
            <a:r>
              <a:rPr lang="fr-FR"/>
              <a:t>Vous amener à </a:t>
            </a:r>
            <a:r>
              <a:rPr lang="fr-FR" b="1"/>
              <a:t>intégrer la logique des communs et de la coopétition </a:t>
            </a:r>
            <a:r>
              <a:rPr lang="fr-FR"/>
              <a:t>dans votre structure, votre réseau, vos pratiques quotidiennes et votre schéma de pensée</a:t>
            </a:r>
            <a:endParaRPr/>
          </a:p>
        </p:txBody>
      </p:sp>
      <p:sp>
        <p:nvSpPr>
          <p:cNvPr id="1040046446" name="Google Shape;263;p32" hidden="0"/>
          <p:cNvSpPr txBox="1">
            <a:spLocks noGrp="1"/>
          </p:cNvSpPr>
          <p:nvPr isPhoto="0" userDrawn="0">
            <p:ph type="subTitle" idx="5" hasCustomPrompt="0"/>
          </p:nvPr>
        </p:nvSpPr>
        <p:spPr bwMode="auto">
          <a:xfrm>
            <a:off x="4686450" y="2017215"/>
            <a:ext cx="4062012" cy="482400"/>
          </a:xfrm>
          <a:prstGeom prst="rect">
            <a:avLst/>
          </a:prstGeom>
        </p:spPr>
        <p:txBody>
          <a:bodyPr spcFirstLastPara="1" wrap="square" lIns="0" tIns="0" rIns="0" bIns="0" anchor="t" anchorCtr="0">
            <a:noAutofit/>
          </a:bodyPr>
          <a:lstStyle/>
          <a:p>
            <a:pPr marL="0">
              <a:defRPr/>
            </a:pPr>
            <a:r>
              <a:rPr lang="fr-FR"/>
              <a:t>Faire émerger des problèmes complexes « non vus » grâce à l’</a:t>
            </a:r>
            <a:r>
              <a:rPr lang="fr-FR" b="1"/>
              <a:t>écosystème </a:t>
            </a:r>
            <a:r>
              <a:rPr lang="fr-FR"/>
              <a:t>et à une </a:t>
            </a:r>
            <a:r>
              <a:rPr lang="fr-FR" b="1"/>
              <a:t>approche intégrale</a:t>
            </a:r>
            <a:r>
              <a:rPr lang="fr-FR"/>
              <a:t>.</a:t>
            </a:r>
            <a:endParaRPr/>
          </a:p>
        </p:txBody>
      </p:sp>
      <p:sp>
        <p:nvSpPr>
          <p:cNvPr id="808878123" name="Google Shape;264;p32" hidden="0"/>
          <p:cNvSpPr txBox="1">
            <a:spLocks noGrp="1"/>
          </p:cNvSpPr>
          <p:nvPr isPhoto="0" userDrawn="0">
            <p:ph type="subTitle" idx="6" hasCustomPrompt="0"/>
          </p:nvPr>
        </p:nvSpPr>
        <p:spPr bwMode="auto">
          <a:xfrm>
            <a:off x="4686450" y="2608622"/>
            <a:ext cx="3778200" cy="482400"/>
          </a:xfrm>
          <a:prstGeom prst="rect">
            <a:avLst/>
          </a:prstGeom>
        </p:spPr>
        <p:txBody>
          <a:bodyPr spcFirstLastPara="1" wrap="square" lIns="0" tIns="0" rIns="0" bIns="0" anchor="t" anchorCtr="0">
            <a:noAutofit/>
          </a:bodyPr>
          <a:lstStyle/>
          <a:p>
            <a:pPr marL="0" algn="just">
              <a:defRPr/>
            </a:pPr>
            <a:r>
              <a:rPr lang="fr-FR" b="1"/>
              <a:t>Rassembler des communautés internationales </a:t>
            </a:r>
            <a:r>
              <a:rPr lang="fr-FR"/>
              <a:t>pour vous apporter de nouvelles richesses.</a:t>
            </a:r>
            <a:endParaRPr/>
          </a:p>
        </p:txBody>
      </p:sp>
      <p:pic>
        <p:nvPicPr>
          <p:cNvPr id="587280467" name="Google Shape;437;p41" hidden="0"/>
          <p:cNvPicPr/>
          <p:nvPr isPhoto="0" userDrawn="0"/>
        </p:nvPicPr>
        <p:blipFill>
          <a:blip r:embed="rId3">
            <a:alphaModFix/>
          </a:blip>
          <a:stretch/>
        </p:blipFill>
        <p:spPr bwMode="auto">
          <a:xfrm>
            <a:off x="4250394" y="824167"/>
            <a:ext cx="238001" cy="238001"/>
          </a:xfrm>
          <a:prstGeom prst="rect">
            <a:avLst/>
          </a:prstGeom>
          <a:noFill/>
          <a:ln>
            <a:noFill/>
          </a:ln>
        </p:spPr>
      </p:pic>
      <p:sp>
        <p:nvSpPr>
          <p:cNvPr id="1820793590" name="Google Shape;264;p32" hidden="0"/>
          <p:cNvSpPr txBox="1"/>
          <p:nvPr isPhoto="0" userDrawn="0"/>
        </p:nvSpPr>
        <p:spPr bwMode="auto">
          <a:xfrm>
            <a:off x="4687863" y="3163242"/>
            <a:ext cx="3778200" cy="482400"/>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defRPr>
            </a:lvl1pPr>
            <a:lvl2pPr marL="914400" marR="0" lvl="1"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2pPr>
            <a:lvl3pPr marL="1371600" marR="0" lvl="2"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3pPr>
            <a:lvl4pPr marL="1828800" marR="0" lvl="3"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4pPr>
            <a:lvl5pPr marL="2286000" marR="0" lvl="4"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5pPr>
            <a:lvl6pPr marL="2743200" marR="0" lvl="5"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6pPr>
            <a:lvl7pPr marL="3200400" marR="0" lvl="6"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7pPr>
            <a:lvl8pPr marL="3657600" marR="0" lvl="7"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8pPr>
            <a:lvl9pPr marL="4114800" marR="0" lvl="8"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9pPr>
          </a:lstStyle>
          <a:p>
            <a:pPr marL="0" indent="0" algn="l">
              <a:defRPr/>
            </a:pPr>
            <a:r>
              <a:rPr lang="fr-FR"/>
              <a:t>Agir avec une certaine radicalité : </a:t>
            </a:r>
            <a:r>
              <a:rPr lang="fr-FR" b="1"/>
              <a:t>casser les silos </a:t>
            </a:r>
            <a:r>
              <a:rPr lang="fr-FR"/>
              <a:t>grâce aux principes des plateformes, simplifier les conditions d’accès aux ressources, maximiser l’impact sur les changements d’usage, garantir le plus grand bénéfice possible à l’écosystème, </a:t>
            </a:r>
            <a:r>
              <a:rPr lang="fr-FR" b="1"/>
              <a:t>abaisser les barrières à l’entrée pour tous les types d’acteurs</a:t>
            </a:r>
            <a:r>
              <a:rPr lang="fr-FR"/>
              <a:t>.</a:t>
            </a:r>
            <a:endParaRPr/>
          </a:p>
        </p:txBody>
      </p:sp>
      <p:grpSp>
        <p:nvGrpSpPr>
          <p:cNvPr id="1441171083" name="Groupe 2" hidden="0"/>
          <p:cNvGrpSpPr/>
          <p:nvPr isPhoto="0" userDrawn="0"/>
        </p:nvGrpSpPr>
        <p:grpSpPr bwMode="auto">
          <a:xfrm>
            <a:off x="4237389" y="2608622"/>
            <a:ext cx="306599" cy="306599"/>
            <a:chOff x="4230478" y="2751985"/>
            <a:chExt cx="306599" cy="306599"/>
          </a:xfrm>
        </p:grpSpPr>
        <p:sp>
          <p:nvSpPr>
            <p:cNvPr id="583067567" name="Google Shape;257;p32" hidden="0"/>
            <p:cNvSpPr/>
            <p:nvPr isPhoto="0" userDrawn="0"/>
          </p:nvSpPr>
          <p:spPr bwMode="auto">
            <a:xfrm rot="5399976">
              <a:off x="4230478" y="2751985"/>
              <a:ext cx="306599" cy="306599"/>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784482075" name="Google Shape;779;p42" hidden="0"/>
            <p:cNvPicPr/>
            <p:nvPr isPhoto="0" userDrawn="0"/>
          </p:nvPicPr>
          <p:blipFill>
            <a:blip r:embed="rId4">
              <a:alphaModFix/>
            </a:blip>
            <a:stretch/>
          </p:blipFill>
          <p:spPr bwMode="auto">
            <a:xfrm>
              <a:off x="4264777" y="2786283"/>
              <a:ext cx="238001" cy="238001"/>
            </a:xfrm>
            <a:prstGeom prst="rect">
              <a:avLst/>
            </a:prstGeom>
            <a:noFill/>
            <a:ln>
              <a:noFill/>
            </a:ln>
          </p:spPr>
        </p:pic>
      </p:grpSp>
      <p:pic>
        <p:nvPicPr>
          <p:cNvPr id="802902542" name="Google Shape;466;p41" hidden="0"/>
          <p:cNvPicPr/>
          <p:nvPr isPhoto="0" userDrawn="0"/>
        </p:nvPicPr>
        <p:blipFill>
          <a:blip r:embed="rId5">
            <a:alphaModFix/>
          </a:blip>
          <a:stretch/>
        </p:blipFill>
        <p:spPr bwMode="auto">
          <a:xfrm>
            <a:off x="4272098" y="1492891"/>
            <a:ext cx="238001" cy="238001"/>
          </a:xfrm>
          <a:prstGeom prst="rect">
            <a:avLst/>
          </a:prstGeom>
          <a:noFill/>
          <a:ln>
            <a:noFill/>
          </a:ln>
        </p:spPr>
      </p:pic>
      <p:grpSp>
        <p:nvGrpSpPr>
          <p:cNvPr id="1696456906" name="Groupe 1" hidden="0"/>
          <p:cNvGrpSpPr/>
          <p:nvPr isPhoto="0" userDrawn="0"/>
        </p:nvGrpSpPr>
        <p:grpSpPr bwMode="auto">
          <a:xfrm>
            <a:off x="4231747" y="2016486"/>
            <a:ext cx="306599" cy="306599"/>
            <a:chOff x="4231746" y="1994958"/>
            <a:chExt cx="306599" cy="306599"/>
          </a:xfrm>
        </p:grpSpPr>
        <p:sp>
          <p:nvSpPr>
            <p:cNvPr id="1566639090" name="Google Shape;252;p32" hidden="0"/>
            <p:cNvSpPr/>
            <p:nvPr isPhoto="0" userDrawn="0"/>
          </p:nvSpPr>
          <p:spPr bwMode="auto">
            <a:xfrm rot="5399976">
              <a:off x="4231746" y="1994958"/>
              <a:ext cx="306599" cy="306599"/>
            </a:xfrm>
            <a:prstGeom prst="rect">
              <a:avLst/>
            </a:prstGeom>
            <a:solidFill>
              <a:srgbClr val="B8F2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424138641" name="Google Shape;497;p41" hidden="0"/>
            <p:cNvPicPr/>
            <p:nvPr isPhoto="0" userDrawn="0"/>
          </p:nvPicPr>
          <p:blipFill>
            <a:blip r:embed="rId6">
              <a:alphaModFix/>
            </a:blip>
            <a:stretch/>
          </p:blipFill>
          <p:spPr bwMode="auto">
            <a:xfrm>
              <a:off x="4270462" y="2037994"/>
              <a:ext cx="238015" cy="237255"/>
            </a:xfrm>
            <a:prstGeom prst="rect">
              <a:avLst/>
            </a:prstGeom>
            <a:noFill/>
            <a:ln>
              <a:noFill/>
            </a:ln>
          </p:spPr>
        </p:pic>
      </p:grpSp>
      <p:grpSp>
        <p:nvGrpSpPr>
          <p:cNvPr id="1537552269" name="Groupe 25" hidden="0"/>
          <p:cNvGrpSpPr/>
          <p:nvPr isPhoto="0" userDrawn="0"/>
        </p:nvGrpSpPr>
        <p:grpSpPr bwMode="auto">
          <a:xfrm>
            <a:off x="4237044" y="3163242"/>
            <a:ext cx="306599" cy="306599"/>
            <a:chOff x="4238680" y="3376558"/>
            <a:chExt cx="306599" cy="306599"/>
          </a:xfrm>
        </p:grpSpPr>
        <p:sp>
          <p:nvSpPr>
            <p:cNvPr id="1544136399" name="Google Shape;251;p32" hidden="0"/>
            <p:cNvSpPr/>
            <p:nvPr isPhoto="0" userDrawn="0"/>
          </p:nvSpPr>
          <p:spPr bwMode="auto">
            <a:xfrm rot="5399976">
              <a:off x="4238680" y="3376558"/>
              <a:ext cx="306599" cy="306599"/>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1959376089" name="Google Shape;628;p41" hidden="0"/>
            <p:cNvPicPr/>
            <p:nvPr isPhoto="0" userDrawn="0"/>
          </p:nvPicPr>
          <p:blipFill>
            <a:blip r:embed="rId7">
              <a:alphaModFix/>
            </a:blip>
            <a:stretch/>
          </p:blipFill>
          <p:spPr bwMode="auto">
            <a:xfrm rot="10799989">
              <a:off x="4272980" y="3452098"/>
              <a:ext cx="237999" cy="127928"/>
            </a:xfrm>
            <a:prstGeom prst="rect">
              <a:avLst/>
            </a:prstGeom>
            <a:noFill/>
            <a:ln>
              <a:noFill/>
            </a:ln>
          </p:spPr>
        </p:pic>
      </p:grpSp>
      <p:grpSp>
        <p:nvGrpSpPr>
          <p:cNvPr id="301813466" name="Groupe 27" hidden="0"/>
          <p:cNvGrpSpPr/>
          <p:nvPr isPhoto="0" userDrawn="0"/>
        </p:nvGrpSpPr>
        <p:grpSpPr bwMode="auto">
          <a:xfrm>
            <a:off x="4231747" y="4432979"/>
            <a:ext cx="306599" cy="306599"/>
            <a:chOff x="4230452" y="4432979"/>
            <a:chExt cx="306599" cy="306599"/>
          </a:xfrm>
        </p:grpSpPr>
        <p:sp>
          <p:nvSpPr>
            <p:cNvPr id="346186695" name="Google Shape;255;p32" hidden="0"/>
            <p:cNvSpPr/>
            <p:nvPr isPhoto="0" userDrawn="0"/>
          </p:nvSpPr>
          <p:spPr bwMode="auto">
            <a:xfrm rot="5399976">
              <a:off x="4230452" y="4432979"/>
              <a:ext cx="306599" cy="306599"/>
            </a:xfrm>
            <a:prstGeom prst="rect">
              <a:avLst/>
            </a:prstGeom>
            <a:solidFill>
              <a:srgbClr val="98F9CE"/>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sz="1100"/>
            </a:p>
          </p:txBody>
        </p:sp>
        <p:pic>
          <p:nvPicPr>
            <p:cNvPr id="1519720942" name="Google Shape;500;p41" hidden="0"/>
            <p:cNvPicPr/>
            <p:nvPr isPhoto="0" userDrawn="0"/>
          </p:nvPicPr>
          <p:blipFill>
            <a:blip r:embed="rId8">
              <a:alphaModFix/>
            </a:blip>
            <a:stretch/>
          </p:blipFill>
          <p:spPr bwMode="auto">
            <a:xfrm>
              <a:off x="4264744" y="4467268"/>
              <a:ext cx="238015" cy="238021"/>
            </a:xfrm>
            <a:prstGeom prst="rect">
              <a:avLst/>
            </a:prstGeom>
            <a:noFill/>
            <a:ln>
              <a:noFill/>
            </a:ln>
          </p:spPr>
        </p:pic>
      </p:grpSp>
      <p:sp>
        <p:nvSpPr>
          <p:cNvPr id="885360328" name="Google Shape;185;p27" hidden="0"/>
          <p:cNvSpPr txBox="1">
            <a:spLocks noGrp="1"/>
          </p:cNvSpPr>
          <p:nvPr isPhoto="0" userDrawn="0">
            <p:ph type="sldNum" idx="12" hasCustomPrompt="0"/>
          </p:nvPr>
        </p:nvSpPr>
        <p:spPr bwMode="auto">
          <a:xfrm>
            <a:off x="8617424" y="47752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A41CD37D-A785-7722-5DCB-6BCB594D0F26}" type="slidenum">
              <a:rPr lang="fr"/>
              <a:t/>
            </a:fld>
            <a:endParaRPr/>
          </a:p>
        </p:txBody>
      </p:sp>
      <p:sp>
        <p:nvSpPr>
          <p:cNvPr id="349608066" name="Google Shape;264;p32" hidden="0"/>
          <p:cNvSpPr txBox="1"/>
          <p:nvPr isPhoto="0" userDrawn="0"/>
        </p:nvSpPr>
        <p:spPr bwMode="auto">
          <a:xfrm>
            <a:off x="4686450" y="4432979"/>
            <a:ext cx="3778200" cy="482400"/>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342900" algn="l">
              <a:lnSpc>
                <a:spcPct val="114999"/>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defRPr>
            </a:lvl1pPr>
            <a:lvl2pPr marL="914400" marR="0" lvl="1"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2pPr>
            <a:lvl3pPr marL="1371600" marR="0" lvl="2"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3pPr>
            <a:lvl4pPr marL="1828800" marR="0" lvl="3"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4pPr>
            <a:lvl5pPr marL="2286000" marR="0" lvl="4"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5pPr>
            <a:lvl6pPr marL="2743200" marR="0" lvl="5"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6pPr>
            <a:lvl7pPr marL="3200400" marR="0" lvl="6"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7pPr>
            <a:lvl8pPr marL="3657600" marR="0" lvl="7"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8pPr>
            <a:lvl9pPr marL="4114800" marR="0" lvl="8" indent="-317499" algn="l">
              <a:lnSpc>
                <a:spcPct val="114999"/>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defRPr>
            </a:lvl9pPr>
          </a:lstStyle>
          <a:p>
            <a:pPr marL="0" indent="0" algn="just">
              <a:defRPr/>
            </a:pPr>
            <a:r>
              <a:rPr lang="fr-FR" b="1"/>
              <a:t>Documenter </a:t>
            </a:r>
            <a:r>
              <a:rPr lang="fr-FR"/>
              <a:t>les succès et échecs - </a:t>
            </a:r>
            <a:r>
              <a:rPr lang="fr-FR" b="1"/>
              <a:t>recommencer.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cxnSp>
        <p:nvCxnSpPr>
          <p:cNvPr id="1111814077" name="Google Shape;214;p15" hidden="0"/>
          <p:cNvCxnSpPr>
            <a:cxnSpLocks/>
          </p:cNvCxnSpPr>
          <p:nvPr isPhoto="0" userDrawn="0"/>
        </p:nvCxnSpPr>
        <p:spPr bwMode="auto">
          <a:xfrm rot="10799956">
            <a:off x="663648" y="331023"/>
            <a:ext cx="27298" cy="4372498"/>
          </a:xfrm>
          <a:prstGeom prst="straightConnector1">
            <a:avLst/>
          </a:prstGeom>
          <a:noFill/>
          <a:ln w="38100" cap="flat" cmpd="sng">
            <a:solidFill>
              <a:srgbClr val="C3C3C3"/>
            </a:solidFill>
            <a:prstDash val="solid"/>
            <a:round/>
            <a:headEnd type="none" w="med" len="med"/>
            <a:tailEnd type="triangle" w="med" len="med"/>
          </a:ln>
        </p:spPr>
      </p:cxnSp>
      <p:cxnSp>
        <p:nvCxnSpPr>
          <p:cNvPr id="433518349" name="Google Shape;215;p15" hidden="0"/>
          <p:cNvCxnSpPr>
            <a:cxnSpLocks/>
          </p:cNvCxnSpPr>
          <p:nvPr isPhoto="0" userDrawn="0"/>
        </p:nvCxnSpPr>
        <p:spPr bwMode="auto">
          <a:xfrm rot="10799956" flipH="1">
            <a:off x="591148" y="4512948"/>
            <a:ext cx="8146198" cy="27298"/>
          </a:xfrm>
          <a:prstGeom prst="straightConnector1">
            <a:avLst/>
          </a:prstGeom>
          <a:noFill/>
          <a:ln w="38100" cap="flat" cmpd="sng">
            <a:solidFill>
              <a:srgbClr val="C3C3C3"/>
            </a:solidFill>
            <a:prstDash val="solid"/>
            <a:round/>
            <a:headEnd type="none" w="med" len="med"/>
            <a:tailEnd type="triangle" w="med" len="med"/>
          </a:ln>
        </p:spPr>
      </p:cxnSp>
      <p:sp>
        <p:nvSpPr>
          <p:cNvPr id="1842032209" name="Google Shape;216;p15" hidden="0"/>
          <p:cNvSpPr/>
          <p:nvPr isPhoto="0" userDrawn="0"/>
        </p:nvSpPr>
        <p:spPr bwMode="auto">
          <a:xfrm>
            <a:off x="-1241273" y="2499173"/>
            <a:ext cx="4091098" cy="3755700"/>
          </a:xfrm>
          <a:prstGeom prst="arc">
            <a:avLst>
              <a:gd name="adj1" fmla="val 16200000"/>
              <a:gd name="adj2" fmla="val 27212"/>
            </a:avLst>
          </a:prstGeom>
          <a:noFill/>
          <a:ln w="28575" cap="flat" cmpd="sng">
            <a:solidFill>
              <a:srgbClr val="C3C3C3"/>
            </a:solidFill>
            <a:prstDash val="dot"/>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527948986" name="Google Shape;217;p15" hidden="0"/>
          <p:cNvSpPr/>
          <p:nvPr isPhoto="0" userDrawn="0"/>
        </p:nvSpPr>
        <p:spPr bwMode="auto">
          <a:xfrm>
            <a:off x="-2244573" y="1499523"/>
            <a:ext cx="6242998" cy="5840397"/>
          </a:xfrm>
          <a:prstGeom prst="arc">
            <a:avLst>
              <a:gd name="adj1" fmla="val 16200000"/>
              <a:gd name="adj2" fmla="val 27212"/>
            </a:avLst>
          </a:prstGeom>
          <a:noFill/>
          <a:ln w="28575" cap="flat" cmpd="sng">
            <a:solidFill>
              <a:srgbClr val="C3C3C3"/>
            </a:solidFill>
            <a:prstDash val="dot"/>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1253936214" name="Google Shape;218;p15" hidden="0"/>
          <p:cNvSpPr/>
          <p:nvPr isPhoto="0" userDrawn="0"/>
        </p:nvSpPr>
        <p:spPr bwMode="auto">
          <a:xfrm>
            <a:off x="-2106698" y="505198"/>
            <a:ext cx="7745098" cy="7143300"/>
          </a:xfrm>
          <a:prstGeom prst="arc">
            <a:avLst>
              <a:gd name="adj1" fmla="val 16200000"/>
              <a:gd name="adj2" fmla="val 27212"/>
            </a:avLst>
          </a:prstGeom>
          <a:noFill/>
          <a:ln w="28575" cap="flat" cmpd="sng">
            <a:solidFill>
              <a:srgbClr val="C3C3C3"/>
            </a:solidFill>
            <a:prstDash val="dot"/>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437939381" name="Google Shape;219;p15" hidden="0"/>
          <p:cNvSpPr/>
          <p:nvPr isPhoto="0" userDrawn="0"/>
        </p:nvSpPr>
        <p:spPr bwMode="auto">
          <a:xfrm>
            <a:off x="3235698" y="632848"/>
            <a:ext cx="1078798" cy="370198"/>
          </a:xfrm>
          <a:prstGeom prst="rect">
            <a:avLst/>
          </a:prstGeom>
          <a:solidFill>
            <a:srgbClr val="92E5FF"/>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Partageons + de Vélo</a:t>
            </a:r>
            <a:endParaRPr sz="1000">
              <a:latin typeface="Open Sans"/>
              <a:ea typeface="Open Sans"/>
              <a:cs typeface="Open Sans"/>
            </a:endParaRPr>
          </a:p>
        </p:txBody>
      </p:sp>
      <p:sp>
        <p:nvSpPr>
          <p:cNvPr id="132164257" name="Google Shape;221;p15" hidden="0"/>
          <p:cNvSpPr/>
          <p:nvPr isPhoto="0" userDrawn="0"/>
        </p:nvSpPr>
        <p:spPr bwMode="auto">
          <a:xfrm>
            <a:off x="4938711" y="2152523"/>
            <a:ext cx="893904" cy="298498"/>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Camera OS</a:t>
            </a:r>
            <a:endParaRPr sz="600">
              <a:latin typeface="Open Sans"/>
              <a:ea typeface="Open Sans"/>
              <a:cs typeface="Open Sans"/>
            </a:endParaRPr>
          </a:p>
        </p:txBody>
      </p:sp>
      <p:sp>
        <p:nvSpPr>
          <p:cNvPr id="1658018594" name="Google Shape;222;p15" hidden="0"/>
          <p:cNvSpPr/>
          <p:nvPr isPhoto="0" userDrawn="0"/>
        </p:nvSpPr>
        <p:spPr bwMode="auto">
          <a:xfrm flipH="0" flipV="0">
            <a:off x="1059022" y="206696"/>
            <a:ext cx="1003003" cy="343962"/>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t>Registre </a:t>
            </a:r>
            <a:r>
              <a:rPr lang="fr" sz="1000">
                <a:latin typeface="Open Sans"/>
                <a:ea typeface="Open Sans"/>
                <a:cs typeface="Open Sans"/>
              </a:rPr>
              <a:t>Covoiturage</a:t>
            </a:r>
            <a:endParaRPr sz="600">
              <a:latin typeface="Open Sans"/>
              <a:ea typeface="Open Sans"/>
              <a:cs typeface="Open Sans"/>
            </a:endParaRPr>
          </a:p>
        </p:txBody>
      </p:sp>
      <p:sp>
        <p:nvSpPr>
          <p:cNvPr id="1168963847" name="Google Shape;226;p15" hidden="0"/>
          <p:cNvSpPr/>
          <p:nvPr isPhoto="0" userDrawn="0"/>
        </p:nvSpPr>
        <p:spPr bwMode="auto">
          <a:xfrm>
            <a:off x="3321972" y="3854477"/>
            <a:ext cx="1181259" cy="298498"/>
          </a:xfrm>
          <a:prstGeom prst="rect">
            <a:avLst/>
          </a:prstGeom>
          <a:solidFill>
            <a:srgbClr val="92E5FF"/>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Un prototype Véhicule OS</a:t>
            </a:r>
            <a:endParaRPr sz="600">
              <a:latin typeface="Open Sans"/>
              <a:ea typeface="Open Sans"/>
              <a:cs typeface="Open Sans"/>
            </a:endParaRPr>
          </a:p>
        </p:txBody>
      </p:sp>
      <p:sp>
        <p:nvSpPr>
          <p:cNvPr id="636690850" name="Google Shape;228;p15" hidden="0"/>
          <p:cNvSpPr/>
          <p:nvPr isPhoto="0" userDrawn="0"/>
        </p:nvSpPr>
        <p:spPr bwMode="auto">
          <a:xfrm>
            <a:off x="5536260" y="3453022"/>
            <a:ext cx="1232509" cy="298498"/>
          </a:xfrm>
          <a:prstGeom prst="rect">
            <a:avLst/>
          </a:prstGeom>
          <a:solidFill>
            <a:srgbClr val="F0F0F0"/>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Guide, Formation Territoire</a:t>
            </a:r>
            <a:endParaRPr sz="600">
              <a:latin typeface="Open Sans"/>
              <a:ea typeface="Open Sans"/>
              <a:cs typeface="Open Sans"/>
            </a:endParaRPr>
          </a:p>
        </p:txBody>
      </p:sp>
      <p:sp>
        <p:nvSpPr>
          <p:cNvPr id="1356463994" name="Google Shape;229;p15" hidden="0"/>
          <p:cNvSpPr txBox="1"/>
          <p:nvPr isPhoto="0" userDrawn="0"/>
        </p:nvSpPr>
        <p:spPr bwMode="auto">
          <a:xfrm>
            <a:off x="1808886" y="4593173"/>
            <a:ext cx="535798" cy="298498"/>
          </a:xfrm>
          <a:prstGeom prst="rect">
            <a:avLst/>
          </a:prstGeom>
          <a:noFill/>
          <a:ln>
            <a:noFill/>
          </a:ln>
        </p:spPr>
        <p:txBody>
          <a:bodyPr spcFirstLastPara="1" wrap="square" lIns="91422" tIns="91422" rIns="91422" bIns="91422" anchor="t" anchorCtr="0">
            <a:noAutofit/>
          </a:bodyPr>
          <a:lstStyle/>
          <a:p>
            <a:pPr marL="0" lvl="0" indent="0" algn="l">
              <a:spcBef>
                <a:spcPts val="0"/>
              </a:spcBef>
              <a:spcAft>
                <a:spcPts val="0"/>
              </a:spcAft>
              <a:buNone/>
              <a:defRPr/>
            </a:pPr>
            <a:r>
              <a:rPr lang="fr" sz="1100" i="1">
                <a:latin typeface="Open Sans"/>
                <a:ea typeface="Open Sans"/>
                <a:cs typeface="Open Sans"/>
              </a:rPr>
              <a:t>idée</a:t>
            </a:r>
            <a:endParaRPr sz="1100" i="1">
              <a:latin typeface="Open Sans"/>
              <a:ea typeface="Open Sans"/>
              <a:cs typeface="Open Sans"/>
            </a:endParaRPr>
          </a:p>
        </p:txBody>
      </p:sp>
      <p:sp>
        <p:nvSpPr>
          <p:cNvPr id="260703315" name="Google Shape;230;p15" hidden="0"/>
          <p:cNvSpPr txBox="1"/>
          <p:nvPr isPhoto="0" userDrawn="0"/>
        </p:nvSpPr>
        <p:spPr bwMode="auto">
          <a:xfrm flipH="0" flipV="0">
            <a:off x="3530160" y="4593172"/>
            <a:ext cx="645226" cy="298498"/>
          </a:xfrm>
          <a:prstGeom prst="rect">
            <a:avLst/>
          </a:prstGeom>
          <a:noFill/>
          <a:ln>
            <a:noFill/>
          </a:ln>
        </p:spPr>
        <p:txBody>
          <a:bodyPr spcFirstLastPara="1" wrap="square" lIns="91422" tIns="91422" rIns="91422" bIns="91422" anchor="t" anchorCtr="0">
            <a:noAutofit/>
          </a:bodyPr>
          <a:lstStyle/>
          <a:p>
            <a:pPr marL="0" lvl="0" indent="0" algn="l">
              <a:spcBef>
                <a:spcPts val="0"/>
              </a:spcBef>
              <a:spcAft>
                <a:spcPts val="0"/>
              </a:spcAft>
              <a:buNone/>
              <a:defRPr/>
            </a:pPr>
            <a:r>
              <a:rPr lang="fr" sz="1100" i="1">
                <a:latin typeface="Open Sans"/>
                <a:ea typeface="Open Sans"/>
                <a:cs typeface="Open Sans"/>
              </a:rPr>
              <a:t>proto</a:t>
            </a:r>
            <a:endParaRPr sz="1100" i="1">
              <a:latin typeface="Open Sans"/>
              <a:ea typeface="Open Sans"/>
              <a:cs typeface="Open Sans"/>
            </a:endParaRPr>
          </a:p>
        </p:txBody>
      </p:sp>
      <p:sp>
        <p:nvSpPr>
          <p:cNvPr id="1001206916" name="Google Shape;231;p15" hidden="0"/>
          <p:cNvSpPr txBox="1"/>
          <p:nvPr isPhoto="0" userDrawn="0"/>
        </p:nvSpPr>
        <p:spPr bwMode="auto">
          <a:xfrm>
            <a:off x="5127211" y="4593173"/>
            <a:ext cx="818100" cy="298498"/>
          </a:xfrm>
          <a:prstGeom prst="rect">
            <a:avLst/>
          </a:prstGeom>
          <a:noFill/>
          <a:ln>
            <a:noFill/>
          </a:ln>
        </p:spPr>
        <p:txBody>
          <a:bodyPr spcFirstLastPara="1" wrap="square" lIns="91422" tIns="91422" rIns="91422" bIns="91422" anchor="t" anchorCtr="0">
            <a:noAutofit/>
          </a:bodyPr>
          <a:lstStyle/>
          <a:p>
            <a:pPr marL="0" lvl="0" indent="0" algn="l">
              <a:spcBef>
                <a:spcPts val="0"/>
              </a:spcBef>
              <a:spcAft>
                <a:spcPts val="0"/>
              </a:spcAft>
              <a:buNone/>
              <a:defRPr/>
            </a:pPr>
            <a:r>
              <a:rPr lang="fr" sz="1100" i="1">
                <a:latin typeface="Open Sans"/>
                <a:ea typeface="Open Sans"/>
                <a:cs typeface="Open Sans"/>
              </a:rPr>
              <a:t>utilisable</a:t>
            </a:r>
            <a:endParaRPr sz="1100" i="1">
              <a:latin typeface="Open Sans"/>
              <a:ea typeface="Open Sans"/>
              <a:cs typeface="Open Sans"/>
            </a:endParaRPr>
          </a:p>
        </p:txBody>
      </p:sp>
      <p:sp>
        <p:nvSpPr>
          <p:cNvPr id="154419465" name="Google Shape;232;p15" hidden="0"/>
          <p:cNvSpPr txBox="1"/>
          <p:nvPr isPhoto="0" userDrawn="0"/>
        </p:nvSpPr>
        <p:spPr bwMode="auto">
          <a:xfrm>
            <a:off x="7444288" y="3743511"/>
            <a:ext cx="1443474" cy="634500"/>
          </a:xfrm>
          <a:prstGeom prst="rect">
            <a:avLst/>
          </a:prstGeom>
          <a:noFill/>
          <a:ln>
            <a:noFill/>
          </a:ln>
        </p:spPr>
        <p:txBody>
          <a:bodyPr spcFirstLastPara="1" wrap="square" lIns="91422" tIns="91422" rIns="91422" bIns="91422" anchor="t" anchorCtr="0">
            <a:noAutofit/>
          </a:bodyPr>
          <a:lstStyle/>
          <a:p>
            <a:pPr marL="0" lvl="0" indent="0" algn="l">
              <a:spcBef>
                <a:spcPts val="0"/>
              </a:spcBef>
              <a:spcAft>
                <a:spcPts val="0"/>
              </a:spcAft>
              <a:buNone/>
              <a:defRPr/>
            </a:pPr>
            <a:r>
              <a:rPr lang="fr" sz="1400" b="0" i="1">
                <a:latin typeface="Open Sans Semibold"/>
                <a:ea typeface="Open Sans Semibold"/>
                <a:cs typeface="Open Sans Semibold"/>
              </a:rPr>
              <a:t>Pour la</a:t>
            </a:r>
            <a:endParaRPr sz="1400" b="1" i="1">
              <a:latin typeface="Open Sans Semibold"/>
              <a:ea typeface="Open Sans Semibold"/>
              <a:cs typeface="Open Sans Semibold"/>
            </a:endParaRPr>
          </a:p>
          <a:p>
            <a:pPr marL="0" lvl="0" indent="0" algn="l">
              <a:spcBef>
                <a:spcPts val="0"/>
              </a:spcBef>
              <a:spcAft>
                <a:spcPts val="0"/>
              </a:spcAft>
              <a:buNone/>
              <a:defRPr/>
            </a:pPr>
            <a:r>
              <a:rPr lang="fr" sz="1400" i="1">
                <a:latin typeface="Open Sans Semibold"/>
                <a:ea typeface="Open Sans Semibold"/>
                <a:cs typeface="Open Sans Semibold"/>
              </a:rPr>
              <a:t>Formation &amp;</a:t>
            </a:r>
            <a:endParaRPr sz="1400" i="1">
              <a:latin typeface="Open Sans Semibold"/>
              <a:ea typeface="Open Sans Semibold"/>
              <a:cs typeface="Open Sans Semibold"/>
            </a:endParaRPr>
          </a:p>
          <a:p>
            <a:pPr marL="0" lvl="0" indent="0" algn="l">
              <a:spcBef>
                <a:spcPts val="0"/>
              </a:spcBef>
              <a:spcAft>
                <a:spcPts val="0"/>
              </a:spcAft>
              <a:buNone/>
              <a:defRPr/>
            </a:pPr>
            <a:r>
              <a:rPr lang="fr" sz="1400" i="1">
                <a:latin typeface="Open Sans Semibold"/>
                <a:ea typeface="Open Sans Semibold"/>
                <a:cs typeface="Open Sans Semibold"/>
              </a:rPr>
              <a:t>Recherche</a:t>
            </a:r>
            <a:endParaRPr sz="1400" i="1">
              <a:latin typeface="Open Sans Semibold"/>
              <a:ea typeface="Open Sans Semibold"/>
              <a:cs typeface="Open Sans Semibold"/>
            </a:endParaRPr>
          </a:p>
        </p:txBody>
      </p:sp>
      <p:sp>
        <p:nvSpPr>
          <p:cNvPr id="489972106" name="Google Shape;233;p15" hidden="0"/>
          <p:cNvSpPr txBox="1"/>
          <p:nvPr isPhoto="0" userDrawn="0"/>
        </p:nvSpPr>
        <p:spPr bwMode="auto">
          <a:xfrm>
            <a:off x="-16686" y="511362"/>
            <a:ext cx="1868130" cy="505198"/>
          </a:xfrm>
          <a:prstGeom prst="rect">
            <a:avLst/>
          </a:prstGeom>
          <a:noFill/>
          <a:ln>
            <a:noFill/>
          </a:ln>
        </p:spPr>
        <p:txBody>
          <a:bodyPr spcFirstLastPara="1" wrap="square" lIns="91422" tIns="91422" rIns="91422" bIns="91422" anchor="t" anchorCtr="0">
            <a:noAutofit/>
          </a:bodyPr>
          <a:lstStyle/>
          <a:p>
            <a:pPr marL="0" lvl="0" indent="0" algn="l">
              <a:spcBef>
                <a:spcPts val="0"/>
              </a:spcBef>
              <a:spcAft>
                <a:spcPts val="0"/>
              </a:spcAft>
              <a:buNone/>
              <a:defRPr/>
            </a:pPr>
            <a:r>
              <a:rPr lang="fr" sz="1400" i="1">
                <a:latin typeface="Open Sans Semibold"/>
                <a:ea typeface="Open Sans Semibold"/>
                <a:cs typeface="Open Sans Semibold"/>
              </a:rPr>
              <a:t>Pour l’Industrie</a:t>
            </a:r>
            <a:endParaRPr sz="1400" i="1">
              <a:latin typeface="Open Sans Semibold"/>
              <a:ea typeface="Open Sans Semibold"/>
              <a:cs typeface="Open Sans Semibold"/>
            </a:endParaRPr>
          </a:p>
          <a:p>
            <a:pPr marL="0" lvl="0" indent="0" algn="l">
              <a:spcBef>
                <a:spcPts val="0"/>
              </a:spcBef>
              <a:spcAft>
                <a:spcPts val="0"/>
              </a:spcAft>
              <a:buNone/>
              <a:defRPr/>
            </a:pPr>
            <a:r>
              <a:rPr lang="fr" sz="1400" i="1">
                <a:latin typeface="Open Sans Semibold"/>
                <a:ea typeface="Open Sans Semibold"/>
                <a:cs typeface="Open Sans Semibold"/>
              </a:rPr>
              <a:t>les entrepreneurs</a:t>
            </a:r>
            <a:endParaRPr sz="1400" i="1">
              <a:latin typeface="Open Sans Semibold"/>
              <a:ea typeface="Open Sans Semibold"/>
              <a:cs typeface="Open Sans Semibold"/>
            </a:endParaRPr>
          </a:p>
        </p:txBody>
      </p:sp>
      <p:sp>
        <p:nvSpPr>
          <p:cNvPr id="968015780" name="Google Shape;234;p15" hidden="0"/>
          <p:cNvSpPr/>
          <p:nvPr isPhoto="0" userDrawn="0"/>
        </p:nvSpPr>
        <p:spPr bwMode="auto">
          <a:xfrm>
            <a:off x="3998423" y="2335748"/>
            <a:ext cx="893904" cy="298498"/>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Traceur (AgreMob)</a:t>
            </a:r>
            <a:endParaRPr sz="600">
              <a:latin typeface="Open Sans"/>
              <a:ea typeface="Open Sans"/>
              <a:cs typeface="Open Sans"/>
            </a:endParaRPr>
          </a:p>
        </p:txBody>
      </p:sp>
      <p:sp>
        <p:nvSpPr>
          <p:cNvPr id="1810376526" name="Google Shape;235;p15" hidden="0"/>
          <p:cNvSpPr/>
          <p:nvPr isPhoto="0" userDrawn="0"/>
        </p:nvSpPr>
        <p:spPr bwMode="auto">
          <a:xfrm>
            <a:off x="5834523" y="3927600"/>
            <a:ext cx="609681" cy="298498"/>
          </a:xfrm>
          <a:prstGeom prst="rect">
            <a:avLst/>
          </a:prstGeom>
          <a:solidFill>
            <a:srgbClr val="F0F0F0"/>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MOOC</a:t>
            </a:r>
            <a:endParaRPr sz="600">
              <a:latin typeface="Open Sans"/>
              <a:ea typeface="Open Sans"/>
              <a:cs typeface="Open Sans"/>
            </a:endParaRPr>
          </a:p>
        </p:txBody>
      </p:sp>
      <p:sp>
        <p:nvSpPr>
          <p:cNvPr id="556257458" name="Google Shape;237;p15" hidden="0"/>
          <p:cNvSpPr/>
          <p:nvPr isPhoto="0" userDrawn="0"/>
        </p:nvSpPr>
        <p:spPr bwMode="auto">
          <a:xfrm>
            <a:off x="1407073" y="1854023"/>
            <a:ext cx="709146" cy="298498"/>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Compte Mobilité</a:t>
            </a:r>
            <a:endParaRPr sz="600">
              <a:latin typeface="Open Sans"/>
              <a:ea typeface="Open Sans"/>
              <a:cs typeface="Open Sans"/>
            </a:endParaRPr>
          </a:p>
        </p:txBody>
      </p:sp>
      <p:sp>
        <p:nvSpPr>
          <p:cNvPr id="2063572634" name="Google Shape;240;p15" hidden="0"/>
          <p:cNvSpPr/>
          <p:nvPr isPhoto="0" userDrawn="0"/>
        </p:nvSpPr>
        <p:spPr bwMode="auto">
          <a:xfrm>
            <a:off x="876024" y="1317073"/>
            <a:ext cx="1078798" cy="448498"/>
          </a:xfrm>
          <a:prstGeom prst="rect">
            <a:avLst/>
          </a:prstGeom>
          <a:solidFill>
            <a:srgbClr val="92E5FF"/>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Coopérative </a:t>
            </a:r>
            <a:endParaRPr sz="1000">
              <a:latin typeface="Open Sans"/>
              <a:ea typeface="Open Sans"/>
              <a:cs typeface="Open Sans"/>
            </a:endParaRPr>
          </a:p>
          <a:p>
            <a:pPr marL="0" lvl="0" indent="0" algn="l">
              <a:spcBef>
                <a:spcPts val="0"/>
              </a:spcBef>
              <a:spcAft>
                <a:spcPts val="0"/>
              </a:spcAft>
              <a:buNone/>
              <a:defRPr/>
            </a:pPr>
            <a:r>
              <a:rPr lang="fr" sz="1000">
                <a:latin typeface="Open Sans"/>
                <a:ea typeface="Open Sans"/>
                <a:cs typeface="Open Sans"/>
              </a:rPr>
              <a:t>Chauffeur 2 roues Afrique</a:t>
            </a:r>
            <a:endParaRPr sz="1000">
              <a:latin typeface="Open Sans"/>
              <a:ea typeface="Open Sans"/>
              <a:cs typeface="Open Sans"/>
            </a:endParaRPr>
          </a:p>
        </p:txBody>
      </p:sp>
      <p:sp>
        <p:nvSpPr>
          <p:cNvPr id="748331328" name="Google Shape;310;p14" hidden="0"/>
          <p:cNvSpPr txBox="1"/>
          <p:nvPr isPhoto="0" userDrawn="0"/>
        </p:nvSpPr>
        <p:spPr bwMode="auto">
          <a:xfrm>
            <a:off x="4283966" y="162117"/>
            <a:ext cx="4496274" cy="537423"/>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SzPts val="2800"/>
              <a:buNone/>
              <a:defRPr sz="1400" b="0" i="0" u="none" strike="noStrike" cap="none">
                <a:solidFill>
                  <a:srgbClr val="000000"/>
                </a:solidFill>
                <a:latin typeface="Arial"/>
                <a:ea typeface="Arial"/>
                <a:cs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R="12699" algn="r">
              <a:lnSpc>
                <a:spcPct val="114999"/>
              </a:lnSpc>
              <a:buSzPts val="5200"/>
              <a:defRPr/>
            </a:pPr>
            <a:r>
              <a:rPr lang="fr-FR" sz="2000" b="1">
                <a:solidFill>
                  <a:schemeClr val="tx1"/>
                </a:solidFill>
                <a:latin typeface="Open Sans"/>
                <a:ea typeface="Open Sans"/>
                <a:cs typeface="Open Sans"/>
              </a:rPr>
              <a:t>Exemples de Communs</a:t>
            </a:r>
            <a:endParaRPr sz="2000" b="1">
              <a:solidFill>
                <a:schemeClr val="tx1"/>
              </a:solidFill>
              <a:latin typeface="Open Sans"/>
              <a:ea typeface="Open Sans"/>
              <a:cs typeface="Open Sans"/>
            </a:endParaRPr>
          </a:p>
        </p:txBody>
      </p:sp>
      <p:sp>
        <p:nvSpPr>
          <p:cNvPr id="1698177445" name="Google Shape;219;p15" hidden="0"/>
          <p:cNvSpPr/>
          <p:nvPr isPhoto="0" userDrawn="0"/>
        </p:nvSpPr>
        <p:spPr bwMode="auto">
          <a:xfrm>
            <a:off x="2446938" y="2248285"/>
            <a:ext cx="1078798" cy="370198"/>
          </a:xfrm>
          <a:prstGeom prst="rect">
            <a:avLst/>
          </a:prstGeom>
          <a:solidFill>
            <a:srgbClr val="92E5FF"/>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2</a:t>
            </a:r>
            <a:r>
              <a:rPr lang="fr" sz="1000" baseline="30000">
                <a:latin typeface="Open Sans"/>
                <a:ea typeface="Open Sans"/>
                <a:cs typeface="Open Sans"/>
              </a:rPr>
              <a:t>ème</a:t>
            </a:r>
            <a:r>
              <a:rPr lang="fr" sz="1000">
                <a:latin typeface="Open Sans"/>
                <a:ea typeface="Open Sans"/>
                <a:cs typeface="Open Sans"/>
              </a:rPr>
              <a:t> vie Trottinette</a:t>
            </a:r>
            <a:endParaRPr sz="1000">
              <a:latin typeface="Open Sans"/>
              <a:ea typeface="Open Sans"/>
              <a:cs typeface="Open Sans"/>
            </a:endParaRPr>
          </a:p>
        </p:txBody>
      </p:sp>
      <p:sp>
        <p:nvSpPr>
          <p:cNvPr id="628891980" name="Google Shape;221;p15" hidden="0"/>
          <p:cNvSpPr/>
          <p:nvPr isPhoto="0" userDrawn="0"/>
        </p:nvSpPr>
        <p:spPr bwMode="auto">
          <a:xfrm>
            <a:off x="1771578" y="849017"/>
            <a:ext cx="1181894" cy="363919"/>
          </a:xfrm>
          <a:prstGeom prst="rect">
            <a:avLst/>
          </a:prstGeom>
          <a:solidFill>
            <a:srgbClr val="C3C3C3"/>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t>Standard Covoit RDEX+, MaaS</a:t>
            </a:r>
            <a:endParaRPr sz="600"/>
          </a:p>
        </p:txBody>
      </p:sp>
      <p:sp>
        <p:nvSpPr>
          <p:cNvPr id="1490141014" name="Google Shape;221;p15" hidden="0"/>
          <p:cNvSpPr/>
          <p:nvPr isPhoto="0" userDrawn="0"/>
        </p:nvSpPr>
        <p:spPr bwMode="auto">
          <a:xfrm>
            <a:off x="6269034" y="932952"/>
            <a:ext cx="753618" cy="363919"/>
          </a:xfrm>
          <a:prstGeom prst="rect">
            <a:avLst/>
          </a:prstGeom>
          <a:solidFill>
            <a:srgbClr val="C3C3C3"/>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Données</a:t>
            </a:r>
            <a:endParaRPr sz="600">
              <a:latin typeface="Open Sans"/>
              <a:ea typeface="Open Sans"/>
              <a:cs typeface="Open Sans"/>
            </a:endParaRPr>
          </a:p>
        </p:txBody>
      </p:sp>
      <p:sp>
        <p:nvSpPr>
          <p:cNvPr id="687969673" name="Google Shape;221;p15" hidden="0"/>
          <p:cNvSpPr/>
          <p:nvPr isPhoto="0" userDrawn="0"/>
        </p:nvSpPr>
        <p:spPr bwMode="auto">
          <a:xfrm>
            <a:off x="6269034" y="1380636"/>
            <a:ext cx="753618" cy="298498"/>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Logiciel</a:t>
            </a:r>
            <a:endParaRPr sz="600">
              <a:latin typeface="Open Sans"/>
              <a:ea typeface="Open Sans"/>
              <a:cs typeface="Open Sans"/>
            </a:endParaRPr>
          </a:p>
        </p:txBody>
      </p:sp>
      <p:sp>
        <p:nvSpPr>
          <p:cNvPr id="1815433277" name="Google Shape;219;p15" hidden="0"/>
          <p:cNvSpPr/>
          <p:nvPr isPhoto="0" userDrawn="0"/>
        </p:nvSpPr>
        <p:spPr bwMode="auto">
          <a:xfrm>
            <a:off x="6269034" y="1761210"/>
            <a:ext cx="753618" cy="370198"/>
          </a:xfrm>
          <a:prstGeom prst="rect">
            <a:avLst/>
          </a:prstGeom>
          <a:solidFill>
            <a:srgbClr val="92E5FF"/>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Matériel</a:t>
            </a:r>
            <a:endParaRPr sz="1000">
              <a:latin typeface="Open Sans"/>
              <a:ea typeface="Open Sans"/>
              <a:cs typeface="Open Sans"/>
            </a:endParaRPr>
          </a:p>
        </p:txBody>
      </p:sp>
      <p:sp>
        <p:nvSpPr>
          <p:cNvPr id="1705808319" name="Google Shape;219;p15" hidden="0"/>
          <p:cNvSpPr/>
          <p:nvPr isPhoto="0" userDrawn="0"/>
        </p:nvSpPr>
        <p:spPr bwMode="auto">
          <a:xfrm>
            <a:off x="1888924" y="2786892"/>
            <a:ext cx="1078798" cy="370198"/>
          </a:xfrm>
          <a:prstGeom prst="rect">
            <a:avLst/>
          </a:prstGeom>
          <a:solidFill>
            <a:srgbClr val="92E5FF"/>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Hubs démobilité</a:t>
            </a:r>
            <a:endParaRPr sz="1000">
              <a:latin typeface="Open Sans"/>
              <a:ea typeface="Open Sans"/>
              <a:cs typeface="Open Sans"/>
            </a:endParaRPr>
          </a:p>
        </p:txBody>
      </p:sp>
      <p:pic>
        <p:nvPicPr>
          <p:cNvPr id="901087294" name="Google Shape;152;p23" hidden="0"/>
          <p:cNvPicPr/>
          <p:nvPr isPhoto="0" userDrawn="0"/>
        </p:nvPicPr>
        <p:blipFill>
          <a:blip r:embed="rId2">
            <a:alphaModFix/>
          </a:blip>
          <a:stretch/>
        </p:blipFill>
        <p:spPr bwMode="auto">
          <a:xfrm>
            <a:off x="7903747" y="4756036"/>
            <a:ext cx="721923" cy="258823"/>
          </a:xfrm>
          <a:prstGeom prst="rect">
            <a:avLst/>
          </a:prstGeom>
          <a:noFill/>
          <a:ln>
            <a:noFill/>
          </a:ln>
        </p:spPr>
      </p:pic>
      <p:sp>
        <p:nvSpPr>
          <p:cNvPr id="1505749739" name="Google Shape;185;p27" hidden="0"/>
          <p:cNvSpPr txBox="1">
            <a:spLocks noGrp="1"/>
          </p:cNvSpPr>
          <p:nvPr isPhoto="0" userDrawn="0">
            <p:ph type="sldNum" idx="12" hasCustomPrompt="0"/>
          </p:nvPr>
        </p:nvSpPr>
        <p:spPr bwMode="auto">
          <a:xfrm>
            <a:off x="8617423" y="4775274"/>
            <a:ext cx="215398" cy="220197"/>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946DB226-A5FB-1487-B17B-AA704055B014}" type="slidenum">
              <a:rPr lang="fr" sz="900">
                <a:latin typeface="Open Sans"/>
                <a:ea typeface="Open Sans"/>
                <a:cs typeface="Open Sans"/>
              </a:rPr>
              <a:t/>
            </a:fld>
            <a:endParaRPr sz="900">
              <a:latin typeface="Open Sans"/>
              <a:ea typeface="Open Sans"/>
              <a:cs typeface="Open Sans"/>
            </a:endParaRPr>
          </a:p>
        </p:txBody>
      </p:sp>
      <p:sp>
        <p:nvSpPr>
          <p:cNvPr id="183004668" name="Google Shape;221;p15" hidden="0"/>
          <p:cNvSpPr/>
          <p:nvPr isPhoto="0" userDrawn="0"/>
        </p:nvSpPr>
        <p:spPr bwMode="auto">
          <a:xfrm flipH="0" flipV="0">
            <a:off x="817083" y="2822741"/>
            <a:ext cx="925660" cy="298497"/>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Registre</a:t>
            </a:r>
            <a:endParaRPr lang="fr" sz="1000">
              <a:latin typeface="Open Sans"/>
              <a:ea typeface="Open Sans"/>
              <a:cs typeface="Open Sans"/>
            </a:endParaRPr>
          </a:p>
          <a:p>
            <a:pPr marL="0" lvl="0" indent="0" algn="l">
              <a:spcBef>
                <a:spcPts val="0"/>
              </a:spcBef>
              <a:spcAft>
                <a:spcPts val="0"/>
              </a:spcAft>
              <a:buNone/>
              <a:defRPr/>
            </a:pPr>
            <a:r>
              <a:rPr lang="fr" sz="1000">
                <a:latin typeface="Open Sans"/>
                <a:ea typeface="Open Sans"/>
                <a:cs typeface="Open Sans"/>
              </a:rPr>
              <a:t>Autopartage</a:t>
            </a:r>
            <a:endParaRPr sz="600">
              <a:latin typeface="Open Sans"/>
              <a:ea typeface="Open Sans"/>
              <a:cs typeface="Open Sans"/>
            </a:endParaRPr>
          </a:p>
        </p:txBody>
      </p:sp>
      <p:sp>
        <p:nvSpPr>
          <p:cNvPr id="1578438233" name="Google Shape;221;p15" hidden="0"/>
          <p:cNvSpPr/>
          <p:nvPr isPhoto="0" userDrawn="0"/>
        </p:nvSpPr>
        <p:spPr bwMode="auto">
          <a:xfrm flipH="0" flipV="0">
            <a:off x="817083" y="3157092"/>
            <a:ext cx="925660" cy="298497"/>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lang="fr" sz="1000">
                <a:latin typeface="Open Sans"/>
                <a:ea typeface="Open Sans"/>
                <a:cs typeface="Open Sans"/>
              </a:rPr>
              <a:t>Registre</a:t>
            </a:r>
            <a:endParaRPr lang="fr" sz="1000">
              <a:latin typeface="Open Sans"/>
              <a:ea typeface="Open Sans"/>
              <a:cs typeface="Open Sans"/>
            </a:endParaRPr>
          </a:p>
          <a:p>
            <a:pPr marL="0" lvl="0" indent="0" algn="l">
              <a:spcBef>
                <a:spcPts val="0"/>
              </a:spcBef>
              <a:spcAft>
                <a:spcPts val="0"/>
              </a:spcAft>
              <a:buNone/>
              <a:defRPr/>
            </a:pPr>
            <a:r>
              <a:rPr lang="fr" sz="1000">
                <a:latin typeface="Open Sans"/>
                <a:ea typeface="Open Sans"/>
                <a:cs typeface="Open Sans"/>
              </a:rPr>
              <a:t>Effacement</a:t>
            </a:r>
            <a:endParaRPr sz="600">
              <a:latin typeface="Open Sans"/>
              <a:ea typeface="Open Sans"/>
              <a:cs typeface="Open Sans"/>
            </a:endParaRPr>
          </a:p>
        </p:txBody>
      </p:sp>
      <p:sp>
        <p:nvSpPr>
          <p:cNvPr id="1805056929" name="Google Shape;221;p15" hidden="0"/>
          <p:cNvSpPr/>
          <p:nvPr isPhoto="0" userDrawn="0"/>
        </p:nvSpPr>
        <p:spPr bwMode="auto">
          <a:xfrm flipH="0" flipV="0">
            <a:off x="1279913" y="3594260"/>
            <a:ext cx="925660" cy="298497"/>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sz="1000">
                <a:latin typeface="Open Sans"/>
                <a:ea typeface="Open Sans"/>
                <a:cs typeface="Open Sans"/>
              </a:rPr>
              <a:t>Challenge</a:t>
            </a:r>
            <a:endParaRPr sz="1000">
              <a:latin typeface="Open Sans"/>
              <a:ea typeface="Open Sans"/>
              <a:cs typeface="Open Sans"/>
            </a:endParaRPr>
          </a:p>
          <a:p>
            <a:pPr marL="0" lvl="0" indent="0" algn="l">
              <a:spcBef>
                <a:spcPts val="0"/>
              </a:spcBef>
              <a:spcAft>
                <a:spcPts val="0"/>
              </a:spcAft>
              <a:buNone/>
              <a:defRPr/>
            </a:pPr>
            <a:r>
              <a:rPr sz="1000">
                <a:latin typeface="Open Sans"/>
                <a:ea typeface="Open Sans"/>
                <a:cs typeface="Open Sans"/>
              </a:rPr>
              <a:t>Mobilité</a:t>
            </a:r>
            <a:endParaRPr sz="1000">
              <a:latin typeface="Open Sans"/>
              <a:ea typeface="Open Sans"/>
              <a:cs typeface="Open Sans"/>
            </a:endParaRPr>
          </a:p>
        </p:txBody>
      </p:sp>
      <p:sp>
        <p:nvSpPr>
          <p:cNvPr id="1711771600" name="Google Shape;221;p15" hidden="0"/>
          <p:cNvSpPr/>
          <p:nvPr isPhoto="0" userDrawn="0"/>
        </p:nvSpPr>
        <p:spPr bwMode="auto">
          <a:xfrm flipH="0" flipV="0">
            <a:off x="1954822" y="3232019"/>
            <a:ext cx="925660" cy="298497"/>
          </a:xfrm>
          <a:prstGeom prst="rect">
            <a:avLst/>
          </a:prstGeom>
          <a:solidFill>
            <a:srgbClr val="98F9CE"/>
          </a:solidFill>
          <a:ln w="9525" cap="flat" cmpd="sng">
            <a:solidFill>
              <a:schemeClr val="dk2"/>
            </a:solidFill>
            <a:prstDash val="solid"/>
            <a:round/>
            <a:headEnd type="none" w="sm" len="sm"/>
            <a:tailEnd type="none" w="sm" len="sm"/>
          </a:ln>
        </p:spPr>
        <p:txBody>
          <a:bodyPr spcFirstLastPara="1" wrap="square" lIns="91422" tIns="91422" rIns="91422" bIns="91422" anchor="ctr" anchorCtr="0">
            <a:noAutofit/>
          </a:bodyPr>
          <a:lstStyle/>
          <a:p>
            <a:pPr marL="0" lvl="0" indent="0" algn="l">
              <a:spcBef>
                <a:spcPts val="0"/>
              </a:spcBef>
              <a:spcAft>
                <a:spcPts val="0"/>
              </a:spcAft>
              <a:buNone/>
              <a:defRPr/>
            </a:pPr>
            <a:r>
              <a:rPr sz="1000">
                <a:latin typeface="Open Sans"/>
                <a:ea typeface="Open Sans"/>
                <a:cs typeface="Open Sans"/>
              </a:rPr>
              <a:t>Eval PDE</a:t>
            </a:r>
            <a:endParaRPr sz="600">
              <a:latin typeface="Open Sans"/>
              <a:ea typeface="Open Sans"/>
              <a:cs typeface="Open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03765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66908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88919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80185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62574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80157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164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79393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635726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981774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689638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05808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970344025" name="Google Shape;181;p27" hidden="0"/>
          <p:cNvSpPr txBox="1"/>
          <p:nvPr isPhoto="0" userDrawn="0">
            <p:ph type="ctrTitle" idx="4294967295" hasCustomPrompt="0"/>
          </p:nvPr>
        </p:nvSpPr>
        <p:spPr bwMode="auto">
          <a:xfrm>
            <a:off x="540174" y="767049"/>
            <a:ext cx="5207999" cy="781798"/>
          </a:xfrm>
          <a:prstGeom prst="rect">
            <a:avLst/>
          </a:prstGeom>
        </p:spPr>
        <p:txBody>
          <a:bodyPr spcFirstLastPara="1" vertOverflow="overflow" horzOverflow="clip" vert="horz" wrap="square" lIns="0" tIns="0" rIns="0" bIns="0" numCol="1" spcCol="0" rtlCol="0" fromWordArt="0" anchor="t" anchorCtr="0" forceAA="0" upright="0" compatLnSpc="0">
            <a:normAutofit fontScale="90000" lnSpcReduction="2000"/>
          </a:bodyPr>
          <a:lstStyle/>
          <a:p>
            <a:pPr marL="0" lvl="0" indent="0" algn="l">
              <a:spcBef>
                <a:spcPts val="0"/>
              </a:spcBef>
              <a:spcAft>
                <a:spcPts val="0"/>
              </a:spcAft>
              <a:buNone/>
              <a:defRPr/>
            </a:pPr>
            <a:r>
              <a:rPr lang="fr" sz="2400"/>
              <a:t>Vers la construction d’une Fabrique des Mobilités sur le continent africain? </a:t>
            </a:r>
            <a:endParaRPr sz="2400"/>
          </a:p>
        </p:txBody>
      </p:sp>
      <p:sp>
        <p:nvSpPr>
          <p:cNvPr id="1616731052" name="Google Shape;182;p27" hidden="0"/>
          <p:cNvSpPr txBox="1"/>
          <p:nvPr isPhoto="0" userDrawn="0">
            <p:ph type="ctrTitle" idx="4294967295" hasCustomPrompt="0"/>
          </p:nvPr>
        </p:nvSpPr>
        <p:spPr bwMode="auto">
          <a:xfrm flipH="0" flipV="0">
            <a:off x="540174" y="1938124"/>
            <a:ext cx="6117824" cy="2061299"/>
          </a:xfrm>
          <a:prstGeom prst="rect">
            <a:avLst/>
          </a:prstGeom>
        </p:spPr>
        <p:txBody>
          <a:bodyPr spcFirstLastPara="1" wrap="square" lIns="0" tIns="0" rIns="0" bIns="0" anchor="t" anchorCtr="0">
            <a:noAutofit/>
          </a:bodyPr>
          <a:lstStyle/>
          <a:p>
            <a:pPr>
              <a:defRPr/>
            </a:pPr>
            <a:r>
              <a:rPr sz="1200" b="0" i="0" u="none">
                <a:solidFill>
                  <a:srgbClr val="000000"/>
                </a:solidFill>
                <a:latin typeface="Open Sans"/>
                <a:ea typeface="Open Sans"/>
                <a:cs typeface="Open Sans"/>
              </a:rPr>
              <a:t>Des enjeux liés à la croissance démographique, qui s’accompagne d’une</a:t>
            </a:r>
            <a:r>
              <a:rPr sz="1200" b="1" i="0" u="none">
                <a:solidFill>
                  <a:srgbClr val="000000"/>
                </a:solidFill>
                <a:latin typeface="Open Sans"/>
                <a:ea typeface="Open Sans"/>
                <a:cs typeface="Open Sans"/>
              </a:rPr>
              <a:t> </a:t>
            </a:r>
            <a:r>
              <a:rPr sz="1200" b="0" i="0" u="none">
                <a:solidFill>
                  <a:srgbClr val="000000"/>
                </a:solidFill>
                <a:latin typeface="Open Sans Semibold"/>
                <a:ea typeface="Open Sans Semibold"/>
                <a:cs typeface="Open Sans Semibold"/>
              </a:rPr>
              <a:t>explosion de l’urbanisation et de la motorisation</a:t>
            </a:r>
            <a:endParaRPr sz="1200" b="0" i="0" u="none">
              <a:solidFill>
                <a:srgbClr val="000000"/>
              </a:solidFill>
              <a:latin typeface="Open Sans Semibold"/>
              <a:ea typeface="Open Sans Semibold"/>
              <a:cs typeface="Open Sans Semibold"/>
            </a:endParaRPr>
          </a:p>
          <a:p>
            <a:pPr>
              <a:defRPr/>
            </a:pPr>
            <a:r>
              <a:rPr sz="1200" b="0" i="0" u="none">
                <a:solidFill>
                  <a:srgbClr val="000000"/>
                </a:solidFill>
                <a:latin typeface="Open Sans"/>
                <a:ea typeface="Open Sans"/>
                <a:cs typeface="Open Sans"/>
              </a:rPr>
              <a:t>Des transformations que les gouvernements peinent parfois à accompagner, par </a:t>
            </a:r>
            <a:r>
              <a:rPr sz="1200" b="0" i="0" u="none">
                <a:solidFill>
                  <a:srgbClr val="000000"/>
                </a:solidFill>
                <a:latin typeface="Open Sans Semibold"/>
                <a:ea typeface="Open Sans Semibold"/>
                <a:cs typeface="Open Sans Semibold"/>
              </a:rPr>
              <a:t>manque de ressources financières, de données et d’informations sur les besoins</a:t>
            </a:r>
            <a:r>
              <a:rPr sz="1200" b="1" i="0" u="none">
                <a:solidFill>
                  <a:srgbClr val="000000"/>
                </a:solidFill>
                <a:latin typeface="Open Sans"/>
                <a:ea typeface="Open Sans"/>
                <a:cs typeface="Open Sans"/>
              </a:rPr>
              <a:t> </a:t>
            </a:r>
            <a:r>
              <a:rPr sz="1200" b="0" i="0" u="none">
                <a:solidFill>
                  <a:srgbClr val="000000"/>
                </a:solidFill>
                <a:latin typeface="Open Sans"/>
                <a:ea typeface="Open Sans"/>
                <a:cs typeface="Open Sans"/>
              </a:rPr>
              <a:t>des administré.e.s; ainsi que les offres disponibles sur le territoire</a:t>
            </a:r>
            <a:br>
              <a:rPr sz="1200" b="0" i="0" u="none">
                <a:solidFill>
                  <a:srgbClr val="000000"/>
                </a:solidFill>
                <a:latin typeface="Open Sans"/>
                <a:ea typeface="Open Sans"/>
                <a:cs typeface="Open Sans"/>
              </a:rPr>
            </a:br>
            <a:r>
              <a:rPr sz="1200" b="0" i="0" u="none">
                <a:solidFill>
                  <a:srgbClr val="000000"/>
                </a:solidFill>
                <a:latin typeface="Open Sans"/>
                <a:ea typeface="Open Sans"/>
                <a:cs typeface="Open Sans"/>
              </a:rPr>
              <a:t> </a:t>
            </a:r>
            <a:br>
              <a:rPr sz="1200" b="0" i="0" u="none">
                <a:solidFill>
                  <a:srgbClr val="000000"/>
                </a:solidFill>
                <a:latin typeface="Open Sans"/>
                <a:ea typeface="Open Sans"/>
                <a:cs typeface="Open Sans"/>
              </a:rPr>
            </a:br>
            <a:r>
              <a:rPr sz="1200" b="0" i="0" u="none">
                <a:solidFill>
                  <a:srgbClr val="000000"/>
                </a:solidFill>
                <a:latin typeface="Open Sans"/>
                <a:ea typeface="Open Sans"/>
                <a:cs typeface="Open Sans"/>
              </a:rPr>
              <a:t>MAIS AUSSI</a:t>
            </a:r>
            <a:endParaRPr sz="1200" b="0" i="0" u="none">
              <a:solidFill>
                <a:srgbClr val="000000"/>
              </a:solidFill>
              <a:latin typeface="Open Sans"/>
              <a:ea typeface="Open Sans"/>
              <a:cs typeface="Open Sans"/>
            </a:endParaRPr>
          </a:p>
          <a:p>
            <a:pPr>
              <a:defRPr/>
            </a:pPr>
            <a:r>
              <a:rPr sz="1200" b="0" i="0" u="none">
                <a:solidFill>
                  <a:srgbClr val="000000"/>
                </a:solidFill>
                <a:latin typeface="Open Sans"/>
                <a:ea typeface="Open Sans"/>
                <a:cs typeface="Open Sans"/>
              </a:rPr>
              <a:t>Une </a:t>
            </a:r>
            <a:r>
              <a:rPr sz="1200" b="0" i="0" u="none">
                <a:solidFill>
                  <a:srgbClr val="000000"/>
                </a:solidFill>
                <a:latin typeface="Open Sans Semibold"/>
                <a:ea typeface="Open Sans Semibold"/>
                <a:cs typeface="Open Sans Semibold"/>
              </a:rPr>
              <a:t>pénétration importante des technologies numériques</a:t>
            </a:r>
            <a:r>
              <a:rPr sz="1200" b="0" i="0" u="none">
                <a:solidFill>
                  <a:srgbClr val="000000"/>
                </a:solidFill>
                <a:latin typeface="Open Sans"/>
                <a:ea typeface="Open Sans"/>
                <a:cs typeface="Open Sans"/>
              </a:rPr>
              <a:t> : un potentiel pour l’économie collaborative, les données ouvertes et la production participative.</a:t>
            </a:r>
            <a:endParaRPr sz="1200" b="0" i="0" u="none">
              <a:solidFill>
                <a:srgbClr val="000000"/>
              </a:solidFill>
              <a:latin typeface="Open Sans"/>
              <a:ea typeface="Open Sans"/>
              <a:cs typeface="Open Sans"/>
            </a:endParaRPr>
          </a:p>
          <a:p>
            <a:pPr>
              <a:defRPr/>
            </a:pPr>
            <a:r>
              <a:rPr sz="1200" b="0" i="0" u="none">
                <a:solidFill>
                  <a:srgbClr val="000000"/>
                </a:solidFill>
                <a:latin typeface="Open Sans"/>
                <a:ea typeface="Open Sans"/>
                <a:cs typeface="Open Sans"/>
              </a:rPr>
              <a:t>Un </a:t>
            </a:r>
            <a:r>
              <a:rPr sz="1200" b="0" i="0" u="none">
                <a:solidFill>
                  <a:srgbClr val="000000"/>
                </a:solidFill>
                <a:latin typeface="Open Sans Semibold"/>
                <a:ea typeface="Open Sans Semibold"/>
                <a:cs typeface="Open Sans Semibold"/>
              </a:rPr>
              <a:t>dynamisme croissant</a:t>
            </a:r>
            <a:r>
              <a:rPr sz="1200" b="0" i="0" u="none">
                <a:solidFill>
                  <a:srgbClr val="000000"/>
                </a:solidFill>
                <a:latin typeface="Open Sans"/>
                <a:ea typeface="Open Sans"/>
                <a:cs typeface="Open Sans"/>
              </a:rPr>
              <a:t> des acteurs locaux, nationaux et internationaux sur les questions de transport et de mobilité.</a:t>
            </a:r>
            <a:br>
              <a:rPr sz="1200" b="0" i="0" u="none">
                <a:solidFill>
                  <a:srgbClr val="000000"/>
                </a:solidFill>
                <a:latin typeface="Open Sans"/>
                <a:ea typeface="Open Sans"/>
                <a:cs typeface="Open Sans"/>
              </a:rPr>
            </a:br>
            <a:r>
              <a:rPr sz="1200" b="1" i="0" u="none">
                <a:solidFill>
                  <a:srgbClr val="000000"/>
                </a:solidFill>
                <a:latin typeface="Open Sans"/>
                <a:ea typeface="Open Sans"/>
                <a:cs typeface="Open Sans"/>
              </a:rPr>
              <a:t> </a:t>
            </a:r>
            <a:br>
              <a:rPr sz="1200" b="1" i="0" u="none">
                <a:solidFill>
                  <a:srgbClr val="000000"/>
                </a:solidFill>
                <a:latin typeface="Open Sans"/>
                <a:ea typeface="Open Sans"/>
                <a:cs typeface="Open Sans"/>
              </a:rPr>
            </a:br>
            <a:r>
              <a:rPr sz="1200" b="1" i="0" u="none">
                <a:solidFill>
                  <a:srgbClr val="000000"/>
                </a:solidFill>
                <a:latin typeface="Open Sans"/>
                <a:ea typeface="Open Sans"/>
                <a:cs typeface="Open Sans"/>
              </a:rPr>
              <a:t> =&gt; Dans ce contexte</a:t>
            </a:r>
            <a:r>
              <a:rPr sz="1200" b="1" i="0" u="none">
                <a:solidFill>
                  <a:srgbClr val="000000"/>
                </a:solidFill>
                <a:latin typeface="Open Sans"/>
                <a:ea typeface="Open Sans"/>
                <a:cs typeface="Open Sans"/>
              </a:rPr>
              <a:t>,</a:t>
            </a:r>
            <a:r>
              <a:rPr sz="1200" b="1" i="0" u="none">
                <a:solidFill>
                  <a:srgbClr val="000000"/>
                </a:solidFill>
                <a:latin typeface="Open Sans"/>
                <a:ea typeface="Open Sans"/>
                <a:cs typeface="Open Sans"/>
              </a:rPr>
              <a:t> l’open source et les communs sont des opportunités</a:t>
            </a:r>
            <a:r>
              <a:rPr sz="1200" b="1" i="0" u="none">
                <a:solidFill>
                  <a:srgbClr val="000000"/>
                </a:solidFill>
                <a:latin typeface="Open Sans"/>
                <a:ea typeface="Open Sans"/>
                <a:cs typeface="Open Sans"/>
              </a:rPr>
              <a:t> pour faire évoluer le secteur des mobilités sur le continent africain</a:t>
            </a:r>
            <a:endParaRPr sz="1200" b="1" i="0" u="none">
              <a:solidFill>
                <a:srgbClr val="000000"/>
              </a:solidFill>
              <a:latin typeface="Open Sans"/>
              <a:ea typeface="Open Sans"/>
              <a:cs typeface="Open Sans"/>
            </a:endParaRPr>
          </a:p>
          <a:p>
            <a:pPr lvl="0" algn="l">
              <a:lnSpc>
                <a:spcPct val="114999"/>
              </a:lnSpc>
              <a:spcBef>
                <a:spcPts val="0"/>
              </a:spcBef>
              <a:spcAft>
                <a:spcPts val="0"/>
              </a:spcAft>
              <a:defRPr/>
            </a:pPr>
            <a:r>
              <a:rPr sz="1200" b="0" i="0" u="none">
                <a:solidFill>
                  <a:srgbClr val="000000"/>
                </a:solidFill>
                <a:latin typeface="Open Sans"/>
                <a:ea typeface="Open Sans"/>
                <a:cs typeface="Open Sans"/>
              </a:rPr>
              <a:t> </a:t>
            </a:r>
            <a:endParaRPr sz="1200" b="0" i="0" u="none">
              <a:solidFill>
                <a:srgbClr val="000000"/>
              </a:solidFill>
              <a:latin typeface="Open Sans"/>
              <a:ea typeface="Open Sans"/>
              <a:cs typeface="Open Sans"/>
            </a:endParaRPr>
          </a:p>
        </p:txBody>
      </p:sp>
      <p:sp>
        <p:nvSpPr>
          <p:cNvPr id="1532923214" name="Google Shape;183;p27" hidden="0"/>
          <p:cNvSpPr/>
          <p:nvPr isPhoto="0" userDrawn="0"/>
        </p:nvSpPr>
        <p:spPr bwMode="auto">
          <a:xfrm rot="5399976">
            <a:off x="8101527" y="767043"/>
            <a:ext cx="502200" cy="502200"/>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981056725" name="Google Shape;185;p27" hidden="0"/>
          <p:cNvSpPr txBox="1"/>
          <p:nvPr isPhoto="0" userDrawn="0">
            <p:ph type="sldNum" idx="12" hasCustomPrompt="0"/>
          </p:nvPr>
        </p:nvSpPr>
        <p:spPr bwMode="auto">
          <a:xfrm>
            <a:off x="8617424" y="47752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21383F4B-17EE-8A5F-7AF3-EAFF33B69A8D}" type="slidenum">
              <a:rPr lang="fr"/>
              <a:t/>
            </a:fld>
            <a:endParaRPr/>
          </a:p>
        </p:txBody>
      </p:sp>
      <p:pic>
        <p:nvPicPr>
          <p:cNvPr id="535622562" name="" hidden="0"/>
          <p:cNvPicPr>
            <a:picLocks noChangeAspect="1"/>
          </p:cNvPicPr>
          <p:nvPr isPhoto="0" userDrawn="0"/>
        </p:nvPicPr>
        <p:blipFill>
          <a:blip r:embed="rId2"/>
          <a:stretch/>
        </p:blipFill>
        <p:spPr bwMode="auto">
          <a:xfrm flipH="0" flipV="0">
            <a:off x="8154444" y="819966"/>
            <a:ext cx="408555" cy="4085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90129744" name="Google Shape;181;p27" hidden="0"/>
          <p:cNvSpPr txBox="1"/>
          <p:nvPr isPhoto="0" userDrawn="0">
            <p:ph type="ctrTitle" idx="4294967295" hasCustomPrompt="0"/>
          </p:nvPr>
        </p:nvSpPr>
        <p:spPr bwMode="auto">
          <a:xfrm flipH="0" flipV="0">
            <a:off x="540173" y="767048"/>
            <a:ext cx="5945507" cy="781797"/>
          </a:xfrm>
          <a:prstGeom prst="rect">
            <a:avLst/>
          </a:prstGeom>
        </p:spPr>
        <p:txBody>
          <a:bodyPr spcFirstLastPara="1" vertOverflow="overflow" horzOverflow="clip" vert="horz" wrap="square" lIns="0" tIns="0" rIns="0" bIns="0" numCol="1" spcCol="0" rtlCol="0" fromWordArt="0" anchor="t" anchorCtr="0" forceAA="0" upright="0" compatLnSpc="0">
            <a:normAutofit/>
          </a:bodyPr>
          <a:lstStyle/>
          <a:p>
            <a:pPr marL="0" lvl="0" indent="0" algn="l">
              <a:spcBef>
                <a:spcPts val="0"/>
              </a:spcBef>
              <a:spcAft>
                <a:spcPts val="0"/>
              </a:spcAft>
              <a:buNone/>
              <a:defRPr/>
            </a:pPr>
            <a:r>
              <a:rPr lang="fr" sz="2400"/>
              <a:t>Mieux connaître l’écosystème africain de la mobilité et des transports </a:t>
            </a:r>
            <a:endParaRPr sz="2400"/>
          </a:p>
        </p:txBody>
      </p:sp>
      <p:sp>
        <p:nvSpPr>
          <p:cNvPr id="571722932" name="Google Shape;183;p27" hidden="0"/>
          <p:cNvSpPr/>
          <p:nvPr isPhoto="0" userDrawn="0"/>
        </p:nvSpPr>
        <p:spPr bwMode="auto">
          <a:xfrm rot="5399976">
            <a:off x="8101527" y="767043"/>
            <a:ext cx="502200" cy="502200"/>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266228436" name="Google Shape;185;p27" hidden="0"/>
          <p:cNvSpPr txBox="1"/>
          <p:nvPr isPhoto="0" userDrawn="0">
            <p:ph type="sldNum" idx="12" hasCustomPrompt="0"/>
          </p:nvPr>
        </p:nvSpPr>
        <p:spPr bwMode="auto">
          <a:xfrm>
            <a:off x="8617424" y="47752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1021574B-91F1-EB35-3240-01707E7B4735}" type="slidenum">
              <a:rPr lang="fr"/>
              <a:t/>
            </a:fld>
            <a:endParaRPr/>
          </a:p>
        </p:txBody>
      </p:sp>
      <p:pic>
        <p:nvPicPr>
          <p:cNvPr id="2000853560" name="" hidden="0"/>
          <p:cNvPicPr>
            <a:picLocks noChangeAspect="1"/>
          </p:cNvPicPr>
          <p:nvPr isPhoto="0" userDrawn="0"/>
        </p:nvPicPr>
        <p:blipFill>
          <a:blip r:embed="rId3"/>
          <a:stretch/>
        </p:blipFill>
        <p:spPr bwMode="auto">
          <a:xfrm flipH="0" flipV="0">
            <a:off x="8154442" y="819965"/>
            <a:ext cx="408555" cy="408555"/>
          </a:xfrm>
          <a:prstGeom prst="rect">
            <a:avLst/>
          </a:prstGeom>
        </p:spPr>
      </p:pic>
      <p:sp>
        <p:nvSpPr>
          <p:cNvPr id="599214530" name="" hidden="0"/>
          <p:cNvSpPr/>
          <p:nvPr isPhoto="0" userDrawn="0"/>
        </p:nvSpPr>
        <p:spPr bwMode="auto">
          <a:xfrm flipH="0" flipV="0">
            <a:off x="-2717182" y="63326"/>
            <a:ext cx="82470" cy="8882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272441680" name="" hidden="0"/>
          <p:cNvSpPr/>
          <p:nvPr isPhoto="0" userDrawn="0"/>
        </p:nvSpPr>
        <p:spPr bwMode="auto">
          <a:xfrm flipH="0" flipV="0">
            <a:off x="10011393" y="977040"/>
            <a:ext cx="102817" cy="10161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886148004" name="" hidden="0"/>
          <p:cNvSpPr/>
          <p:nvPr isPhoto="0" userDrawn="0"/>
        </p:nvSpPr>
        <p:spPr bwMode="auto">
          <a:xfrm flipH="0" flipV="0">
            <a:off x="10339475" y="2237434"/>
            <a:ext cx="85941" cy="113139"/>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459308403" name="" hidden="0"/>
          <p:cNvSpPr/>
          <p:nvPr isPhoto="0" userDrawn="0"/>
        </p:nvSpPr>
        <p:spPr bwMode="auto">
          <a:xfrm flipH="0" flipV="0">
            <a:off x="540172" y="1460174"/>
            <a:ext cx="3982456" cy="301755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marL="0" marR="0" indent="0" algn="l">
              <a:lnSpc>
                <a:spcPct val="100000"/>
              </a:lnSpc>
              <a:spcBef>
                <a:spcPts val="0"/>
              </a:spcBef>
              <a:spcAft>
                <a:spcPts val="0"/>
              </a:spcAft>
              <a:defRPr/>
            </a:pPr>
            <a:endParaRPr lang="en-US" sz="1000" b="0" i="0" u="none" strike="noStrike" cap="none" spc="0">
              <a:latin typeface="Open Sans"/>
              <a:ea typeface="Open Sans"/>
              <a:cs typeface="Open Sans"/>
            </a:endParaRPr>
          </a:p>
          <a:p>
            <a:pPr marL="0" marR="0" indent="0" algn="l">
              <a:lnSpc>
                <a:spcPct val="100000"/>
              </a:lnSpc>
              <a:spcBef>
                <a:spcPts val="0"/>
              </a:spcBef>
              <a:spcAft>
                <a:spcPts val="0"/>
              </a:spcAft>
              <a:defRPr/>
            </a:pPr>
            <a:r>
              <a:rPr lang="en-US" sz="1000" b="0" i="0" u="none" strike="noStrike" cap="none" spc="0">
                <a:latin typeface="Open Sans"/>
                <a:ea typeface="Open Sans"/>
                <a:cs typeface="Open Sans"/>
              </a:rPr>
              <a:t>Objectif du travail avec MobilityData: analyser les initiatives de production de données GTFS sur le continent africain pour mieux connaître l’écosystème africain et les besoins des acteurs locaux. </a:t>
            </a:r>
            <a:endParaRPr lang="en-US" sz="1000" b="0" i="0" u="none" strike="noStrike" cap="none" spc="0">
              <a:latin typeface="Open Sans"/>
              <a:ea typeface="Open Sans"/>
              <a:cs typeface="Open Sans"/>
            </a:endParaRPr>
          </a:p>
          <a:p>
            <a:pPr marL="0" marR="0" indent="0" algn="l">
              <a:lnSpc>
                <a:spcPct val="100000"/>
              </a:lnSpc>
              <a:spcBef>
                <a:spcPts val="0"/>
              </a:spcBef>
              <a:spcAft>
                <a:spcPts val="0"/>
              </a:spcAft>
              <a:defRPr/>
            </a:pPr>
            <a:endParaRPr lang="en-US" sz="1000" b="0" i="0" u="none" strike="noStrike" cap="none" spc="0">
              <a:latin typeface="Open Sans"/>
              <a:ea typeface="Open Sans"/>
              <a:cs typeface="Open Sans"/>
            </a:endParaRPr>
          </a:p>
          <a:p>
            <a:pPr marL="0" marR="0" indent="0" algn="l">
              <a:lnSpc>
                <a:spcPct val="100000"/>
              </a:lnSpc>
              <a:spcBef>
                <a:spcPts val="0"/>
              </a:spcBef>
              <a:spcAft>
                <a:spcPts val="0"/>
              </a:spcAft>
              <a:defRPr/>
            </a:pPr>
            <a:r>
              <a:rPr lang="en-US" sz="1000" b="1" i="0" u="none" strike="noStrike" cap="none" spc="0">
                <a:latin typeface="Open Sans"/>
                <a:ea typeface="Open Sans"/>
                <a:cs typeface="Open Sans"/>
              </a:rPr>
              <a:t>&gt;Le GTFS (General Transit Feed Specification)</a:t>
            </a:r>
            <a:r>
              <a:rPr lang="en-US" sz="1000" b="0" i="0" u="none" strike="noStrike" cap="none" spc="0">
                <a:latin typeface="Open Sans"/>
                <a:ea typeface="Open Sans"/>
                <a:cs typeface="Open Sans"/>
              </a:rPr>
              <a:t> est une norme ouverte utilisée par les organismes de transport en commun pour échanger des données. </a:t>
            </a:r>
            <a:endParaRPr lang="en-US" sz="1000" b="0" i="0" u="none" strike="noStrike" cap="none" spc="0">
              <a:latin typeface="Open Sans"/>
              <a:ea typeface="Open Sans"/>
              <a:cs typeface="Open Sans"/>
            </a:endParaRPr>
          </a:p>
          <a:p>
            <a:pPr marL="0" marR="0" indent="0" algn="l">
              <a:lnSpc>
                <a:spcPct val="100000"/>
              </a:lnSpc>
              <a:spcBef>
                <a:spcPts val="0"/>
              </a:spcBef>
              <a:spcAft>
                <a:spcPts val="0"/>
              </a:spcAft>
              <a:defRPr/>
            </a:pPr>
            <a:endParaRPr lang="en-US" sz="1000" b="0" i="0" u="none" strike="noStrike" cap="none" spc="0">
              <a:latin typeface="Open Sans Semibold"/>
              <a:ea typeface="Open Sans Semibold"/>
              <a:cs typeface="Open Sans Semibold"/>
            </a:endParaRPr>
          </a:p>
          <a:p>
            <a:pPr marL="0" marR="0" indent="0" algn="l">
              <a:lnSpc>
                <a:spcPct val="100000"/>
              </a:lnSpc>
              <a:spcBef>
                <a:spcPts val="0"/>
              </a:spcBef>
              <a:spcAft>
                <a:spcPts val="0"/>
              </a:spcAft>
              <a:defRPr/>
            </a:pPr>
            <a:r>
              <a:rPr lang="en-US" sz="1000" b="0" i="0" u="none" strike="noStrike" cap="none" spc="0">
                <a:latin typeface="Open Sans"/>
                <a:ea typeface="Open Sans"/>
                <a:cs typeface="Open Sans"/>
              </a:rPr>
              <a:t>Ce </a:t>
            </a:r>
            <a:r>
              <a:rPr lang="en-US" sz="1000" b="0" i="0" u="none" strike="noStrike" cap="none" spc="0">
                <a:latin typeface="Open Sans"/>
                <a:ea typeface="Open Sans"/>
                <a:cs typeface="Open Sans"/>
              </a:rPr>
              <a:t>format permet de décrire et de partager l’activité d’un système de transport en commun (autobus, train, téléphérique, ferry, etc.) sur des courtes ou longues distances, et dans différentes zones. </a:t>
            </a:r>
            <a:r>
              <a:rPr lang="en-US" sz="1000" b="0" i="0" u="none" strike="noStrike" cap="none" spc="0">
                <a:latin typeface="Open Sans"/>
                <a:ea typeface="Open Sans"/>
                <a:cs typeface="Open Sans"/>
              </a:rPr>
              <a:t>Il contient les horaires de transport, les informations tarifaires et les données géographiques telles que les arrêts et les itinéraires des véhicules</a:t>
            </a:r>
            <a:r>
              <a:rPr lang="en-US" sz="1000" b="0" i="0" u="none" strike="noStrike" cap="none" spc="0">
                <a:latin typeface="Open Sans"/>
                <a:ea typeface="Open Sans"/>
                <a:cs typeface="Open Sans"/>
              </a:rPr>
              <a:t>. </a:t>
            </a:r>
            <a:r>
              <a:rPr lang="en-US" sz="1000" b="1" i="0" u="none" strike="noStrike" cap="none" spc="0">
                <a:latin typeface="Open Sans"/>
                <a:ea typeface="Open Sans"/>
                <a:cs typeface="Open Sans"/>
              </a:rPr>
              <a:t>&gt; il permet de décrire l’offre de transport</a:t>
            </a:r>
            <a:endParaRPr sz="1000" b="1" i="0" u="none" strike="noStrike" cap="none" spc="0">
              <a:latin typeface="Open Sans"/>
              <a:ea typeface="Open Sans"/>
              <a:cs typeface="Open Sans"/>
            </a:endParaRPr>
          </a:p>
          <a:p>
            <a:pPr marL="0" marR="0" indent="0" algn="l">
              <a:lnSpc>
                <a:spcPct val="100000"/>
              </a:lnSpc>
              <a:spcBef>
                <a:spcPts val="0"/>
              </a:spcBef>
              <a:spcAft>
                <a:spcPts val="0"/>
              </a:spcAft>
              <a:defRPr/>
            </a:pPr>
            <a:endParaRPr lang="en-US" sz="1000" b="0" i="0" u="none" strike="noStrike" cap="none" spc="0">
              <a:latin typeface="Open Sans"/>
              <a:ea typeface="Open Sans"/>
              <a:cs typeface="Open Sans"/>
            </a:endParaRPr>
          </a:p>
          <a:p>
            <a:pPr>
              <a:defRPr/>
            </a:pPr>
            <a:r>
              <a:rPr lang="en-US" sz="1000" b="0" i="0" u="none" strike="noStrike" cap="none" spc="0">
                <a:latin typeface="Open Sans"/>
                <a:ea typeface="Open Sans"/>
                <a:cs typeface="Open Sans"/>
              </a:rPr>
              <a:t>MobilityData est chargé de la diffusion de ce standard et de son adoption par les opérateurs du monde entier. </a:t>
            </a:r>
            <a:endParaRPr lang="en-US" sz="1000" b="0" i="0" u="none" strike="noStrike" cap="none" spc="0">
              <a:latin typeface="Open Sans"/>
              <a:ea typeface="Open Sans"/>
              <a:cs typeface="Open Sans"/>
            </a:endParaRPr>
          </a:p>
        </p:txBody>
      </p:sp>
      <p:sp>
        <p:nvSpPr>
          <p:cNvPr id="422821129" name="" hidden="0"/>
          <p:cNvSpPr/>
          <p:nvPr isPhoto="0" userDrawn="0"/>
        </p:nvSpPr>
        <p:spPr bwMode="auto">
          <a:xfrm flipH="0" flipV="0">
            <a:off x="9167372" y="2472721"/>
            <a:ext cx="114182" cy="14859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1804900618" name="" hidden="0"/>
          <p:cNvPicPr>
            <a:picLocks noChangeAspect="1"/>
          </p:cNvPicPr>
          <p:nvPr isPhoto="0" userDrawn="0"/>
        </p:nvPicPr>
        <p:blipFill>
          <a:blip r:embed="rId4"/>
          <a:stretch/>
        </p:blipFill>
        <p:spPr bwMode="auto">
          <a:xfrm flipH="0" flipV="0">
            <a:off x="4722812" y="2185033"/>
            <a:ext cx="4057928" cy="221932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81" name="Google Shape;181;p27" hidden="0"/>
          <p:cNvSpPr txBox="1"/>
          <p:nvPr isPhoto="0" userDrawn="0">
            <p:ph type="ctrTitle" idx="4294967295" hasCustomPrompt="0"/>
          </p:nvPr>
        </p:nvSpPr>
        <p:spPr bwMode="auto">
          <a:xfrm>
            <a:off x="540175" y="767050"/>
            <a:ext cx="5208000" cy="781799"/>
          </a:xfrm>
          <a:prstGeom prst="rect">
            <a:avLst/>
          </a:prstGeom>
        </p:spPr>
        <p:txBody>
          <a:bodyPr spcFirstLastPara="1" vertOverflow="overflow" horzOverflow="clip" vert="horz" wrap="square" lIns="0" tIns="0" rIns="0" bIns="0" numCol="1" spcCol="0" rtlCol="0" fromWordArt="0" anchor="t" anchorCtr="0" forceAA="0" upright="0" compatLnSpc="0">
            <a:normAutofit fontScale="90000" lnSpcReduction="2000"/>
          </a:bodyPr>
          <a:lstStyle/>
          <a:p>
            <a:pPr marL="0" lvl="0" indent="0" algn="l">
              <a:spcBef>
                <a:spcPts val="0"/>
              </a:spcBef>
              <a:spcAft>
                <a:spcPts val="0"/>
              </a:spcAft>
              <a:buNone/>
              <a:defRPr/>
            </a:pPr>
            <a:r>
              <a:rPr lang="fr" sz="2400"/>
              <a:t>Dans la continuité du centre de ressources DigitalTransport4Africa... </a:t>
            </a:r>
            <a:endParaRPr sz="2400"/>
          </a:p>
        </p:txBody>
      </p:sp>
      <p:sp>
        <p:nvSpPr>
          <p:cNvPr id="183" name="Google Shape;183;p27" hidden="0"/>
          <p:cNvSpPr/>
          <p:nvPr isPhoto="0" userDrawn="0"/>
        </p:nvSpPr>
        <p:spPr bwMode="auto">
          <a:xfrm rot="5400000">
            <a:off x="8101528" y="767044"/>
            <a:ext cx="502200" cy="502200"/>
          </a:xfrm>
          <a:prstGeom prst="rect">
            <a:avLst/>
          </a:prstGeom>
          <a:solidFill>
            <a:srgbClr val="FFFFFF"/>
          </a:solidFill>
          <a:ln>
            <a:noFill/>
          </a:ln>
          <a:effectLst>
            <a:outerShdw blurRad="42863" rotWithShape="0" algn="bl">
              <a:srgbClr val="000000">
                <a:alpha val="26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85" name="Google Shape;185;p27" hidden="0"/>
          <p:cNvSpPr txBox="1"/>
          <p:nvPr isPhoto="0" userDrawn="0">
            <p:ph type="sldNum" idx="12" hasCustomPrompt="0"/>
          </p:nvPr>
        </p:nvSpPr>
        <p:spPr bwMode="auto">
          <a:xfrm>
            <a:off x="8617425" y="4775275"/>
            <a:ext cx="215400" cy="220199"/>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00000000-1234-1234-1234-123412341234}" type="slidenum">
              <a:rPr lang="fr"/>
              <a:t/>
            </a:fld>
            <a:endParaRPr/>
          </a:p>
        </p:txBody>
      </p:sp>
      <p:pic>
        <p:nvPicPr>
          <p:cNvPr id="588886227" name="" hidden="0"/>
          <p:cNvPicPr>
            <a:picLocks noChangeAspect="1"/>
          </p:cNvPicPr>
          <p:nvPr isPhoto="0" userDrawn="0"/>
        </p:nvPicPr>
        <p:blipFill>
          <a:blip r:embed="rId3"/>
          <a:stretch/>
        </p:blipFill>
        <p:spPr bwMode="auto">
          <a:xfrm flipH="0" flipV="0">
            <a:off x="8154444" y="819966"/>
            <a:ext cx="408555" cy="408555"/>
          </a:xfrm>
          <a:prstGeom prst="rect">
            <a:avLst/>
          </a:prstGeom>
        </p:spPr>
      </p:pic>
      <p:sp>
        <p:nvSpPr>
          <p:cNvPr id="1620611778" name="" hidden="0"/>
          <p:cNvSpPr/>
          <p:nvPr isPhoto="0" userDrawn="0"/>
        </p:nvSpPr>
        <p:spPr bwMode="auto">
          <a:xfrm flipH="0" flipV="0">
            <a:off x="-2717183" y="63327"/>
            <a:ext cx="82470" cy="88822"/>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1121689573" name="" hidden="0"/>
          <p:cNvPicPr>
            <a:picLocks noChangeAspect="1"/>
          </p:cNvPicPr>
          <p:nvPr isPhoto="0" userDrawn="0"/>
        </p:nvPicPr>
        <p:blipFill>
          <a:blip r:embed="rId4"/>
          <a:stretch/>
        </p:blipFill>
        <p:spPr bwMode="auto">
          <a:xfrm flipH="0" flipV="0">
            <a:off x="540174" y="1721369"/>
            <a:ext cx="4149324" cy="2231614"/>
          </a:xfrm>
          <a:prstGeom prst="rect">
            <a:avLst/>
          </a:prstGeom>
        </p:spPr>
      </p:pic>
      <p:sp>
        <p:nvSpPr>
          <p:cNvPr id="737442243" name="" hidden="0"/>
          <p:cNvSpPr/>
          <p:nvPr isPhoto="0" userDrawn="0"/>
        </p:nvSpPr>
        <p:spPr bwMode="auto">
          <a:xfrm flipH="0" flipV="0">
            <a:off x="10011393" y="977041"/>
            <a:ext cx="102819" cy="10161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1786534503" name="" hidden="0"/>
          <p:cNvPicPr>
            <a:picLocks noChangeAspect="1"/>
          </p:cNvPicPr>
          <p:nvPr isPhoto="0" userDrawn="0"/>
        </p:nvPicPr>
        <p:blipFill>
          <a:blip r:embed="rId5"/>
          <a:stretch/>
        </p:blipFill>
        <p:spPr bwMode="auto">
          <a:xfrm flipH="0" flipV="0">
            <a:off x="6498166" y="1721369"/>
            <a:ext cx="2170666" cy="2228294"/>
          </a:xfrm>
          <a:prstGeom prst="rect">
            <a:avLst/>
          </a:prstGeom>
        </p:spPr>
      </p:pic>
      <p:sp>
        <p:nvSpPr>
          <p:cNvPr id="1538561197" name="" hidden="0"/>
          <p:cNvSpPr/>
          <p:nvPr isPhoto="0" userDrawn="0"/>
        </p:nvSpPr>
        <p:spPr bwMode="auto">
          <a:xfrm flipH="0" flipV="0">
            <a:off x="10339476" y="2237435"/>
            <a:ext cx="85941" cy="113139"/>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78057795" name="" hidden="0"/>
          <p:cNvPicPr>
            <a:picLocks noChangeAspect="1"/>
          </p:cNvPicPr>
          <p:nvPr isPhoto="0" userDrawn="0"/>
        </p:nvPicPr>
        <p:blipFill>
          <a:blip r:embed="rId6"/>
          <a:stretch/>
        </p:blipFill>
        <p:spPr bwMode="auto">
          <a:xfrm flipH="0" flipV="0">
            <a:off x="3397797" y="2398161"/>
            <a:ext cx="3100368" cy="184890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123219101" name="Google Shape;250;p32" hidden="0"/>
          <p:cNvSpPr txBox="1"/>
          <p:nvPr isPhoto="0" userDrawn="0">
            <p:ph type="sldNum" idx="12" hasCustomPrompt="0"/>
          </p:nvPr>
        </p:nvSpPr>
        <p:spPr bwMode="auto">
          <a:xfrm>
            <a:off x="8617374" y="4775374"/>
            <a:ext cx="215399" cy="220198"/>
          </a:xfrm>
          <a:prstGeom prst="rect">
            <a:avLst/>
          </a:prstGeom>
        </p:spPr>
        <p:txBody>
          <a:bodyPr spcFirstLastPara="1" wrap="square" lIns="0" tIns="0" rIns="0" bIns="0" anchor="ctr" anchorCtr="0">
            <a:noAutofit/>
          </a:bodyPr>
          <a:lstStyle/>
          <a:p>
            <a:pPr marL="0" lvl="0" indent="0" algn="r">
              <a:spcBef>
                <a:spcPts val="0"/>
              </a:spcBef>
              <a:spcAft>
                <a:spcPts val="0"/>
              </a:spcAft>
              <a:buNone/>
              <a:defRPr/>
            </a:pPr>
            <a:fld id="{389C2A06-CA69-EF05-233D-24033B056EEF}" type="slidenum">
              <a:rPr lang="fr"/>
              <a:t/>
            </a:fld>
            <a:endParaRPr/>
          </a:p>
        </p:txBody>
      </p:sp>
      <p:sp>
        <p:nvSpPr>
          <p:cNvPr id="2117041032" name="Google Shape;251;p32" hidden="0"/>
          <p:cNvSpPr/>
          <p:nvPr isPhoto="0" userDrawn="0"/>
        </p:nvSpPr>
        <p:spPr bwMode="auto">
          <a:xfrm rot="5399976">
            <a:off x="5225265" y="1137792"/>
            <a:ext cx="306599" cy="306599"/>
          </a:xfrm>
          <a:prstGeom prst="rect">
            <a:avLst/>
          </a:prstGeom>
          <a:solidFill>
            <a:srgbClr val="FFFF78"/>
          </a:solidFill>
          <a:ln>
            <a:noFill/>
          </a:ln>
          <a:effectLst>
            <a:outerShdw blurRad="42863" rotWithShape="0" algn="bl">
              <a:srgbClr val="000000">
                <a:alpha val="26000"/>
              </a:srgbClr>
            </a:outerShdw>
          </a:effectLst>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pic>
        <p:nvPicPr>
          <p:cNvPr id="1342455744" name="Google Shape;253;p32" hidden="0"/>
          <p:cNvPicPr/>
          <p:nvPr isPhoto="0" userDrawn="0"/>
        </p:nvPicPr>
        <p:blipFill>
          <a:blip r:embed="rId2">
            <a:alphaModFix/>
          </a:blip>
          <a:stretch/>
        </p:blipFill>
        <p:spPr bwMode="auto">
          <a:xfrm>
            <a:off x="5286201" y="1198978"/>
            <a:ext cx="184926" cy="184336"/>
          </a:xfrm>
          <a:prstGeom prst="rect">
            <a:avLst/>
          </a:prstGeom>
          <a:noFill/>
          <a:ln>
            <a:noFill/>
          </a:ln>
        </p:spPr>
      </p:pic>
      <p:sp>
        <p:nvSpPr>
          <p:cNvPr id="517702363" name="Google Shape;260;p32" hidden="0"/>
          <p:cNvSpPr txBox="1"/>
          <p:nvPr isPhoto="0" userDrawn="0">
            <p:ph type="subTitle" idx="2" hasCustomPrompt="0"/>
          </p:nvPr>
        </p:nvSpPr>
        <p:spPr bwMode="auto">
          <a:xfrm flipH="0" flipV="0">
            <a:off x="5750522" y="1056408"/>
            <a:ext cx="3082251" cy="585035"/>
          </a:xfrm>
          <a:prstGeom prst="rect">
            <a:avLst/>
          </a:prstGeom>
        </p:spPr>
        <p:txBody>
          <a:bodyPr spcFirstLastPara="1" vertOverflow="overflow" horzOverflow="clip" vert="horz" wrap="square" lIns="0" tIns="0" rIns="0" bIns="0" numCol="1" spcCol="0" rtlCol="0" fromWordArt="0" anchor="t" anchorCtr="0" forceAA="0" upright="0" compatLnSpc="0">
            <a:normAutofit fontScale="70000" lnSpcReduction="6000"/>
          </a:bodyPr>
          <a:lstStyle/>
          <a:p>
            <a:pPr marL="0" lvl="0" indent="0" algn="l">
              <a:spcBef>
                <a:spcPts val="0"/>
              </a:spcBef>
              <a:spcAft>
                <a:spcPts val="1599"/>
              </a:spcAft>
              <a:buClr>
                <a:schemeClr val="dk1"/>
              </a:buClr>
              <a:buSzPct val="100000"/>
              <a:buFont typeface="Arial"/>
              <a:buNone/>
              <a:defRPr/>
            </a:pPr>
            <a:r>
              <a:rPr lang="fr-FR" b="1">
                <a:latin typeface="Open Sans Light"/>
                <a:ea typeface="Open Sans Light"/>
                <a:cs typeface="Open Sans Light"/>
              </a:rPr>
              <a:t>Informations collectées</a:t>
            </a:r>
            <a:r>
              <a:rPr lang="fr-FR" b="1">
                <a:latin typeface="Open Sans Light"/>
                <a:ea typeface="Open Sans Light"/>
                <a:cs typeface="Open Sans Light"/>
              </a:rPr>
              <a:t> : </a:t>
            </a:r>
            <a:br>
              <a:rPr lang="fr-FR" b="0">
                <a:latin typeface="Open Sans Light"/>
                <a:ea typeface="Open Sans Light"/>
                <a:cs typeface="Open Sans Light"/>
              </a:rPr>
            </a:br>
            <a:r>
              <a:rPr lang="fr-FR" sz="1150" b="0" i="0" u="none">
                <a:solidFill>
                  <a:srgbClr val="000000"/>
                </a:solidFill>
                <a:latin typeface="Open Sans Light"/>
                <a:ea typeface="Open Sans Light"/>
                <a:cs typeface="Open Sans Light"/>
              </a:rPr>
              <a:t>formats obtenus, </a:t>
            </a:r>
            <a:r>
              <a:rPr lang="fr-FR" sz="1150" b="0" i="0" u="none">
                <a:solidFill>
                  <a:srgbClr val="000000"/>
                </a:solidFill>
                <a:latin typeface="Open Sans Light"/>
                <a:ea typeface="Open Sans Light"/>
                <a:cs typeface="Open Sans Light"/>
              </a:rPr>
              <a:t>acteurs décisionnaires et collecteurs de données, </a:t>
            </a:r>
            <a:r>
              <a:rPr lang="fr-FR" sz="1150" b="0" i="0" u="none">
                <a:solidFill>
                  <a:srgbClr val="000000"/>
                </a:solidFill>
                <a:latin typeface="Open Sans Light"/>
                <a:ea typeface="Open Sans Light"/>
                <a:cs typeface="Open Sans Light"/>
              </a:rPr>
              <a:t>financeurs, état actuel du projet, dernière mise à jour, </a:t>
            </a:r>
            <a:r>
              <a:rPr lang="fr-FR" sz="1150" b="0" i="0" u="none">
                <a:solidFill>
                  <a:srgbClr val="000000"/>
                </a:solidFill>
                <a:latin typeface="Open Sans Light"/>
                <a:ea typeface="Open Sans Light"/>
                <a:cs typeface="Open Sans Light"/>
              </a:rPr>
              <a:t>applications produites, service de transport </a:t>
            </a:r>
            <a:r>
              <a:rPr lang="fr-FR" sz="1150" b="0" i="0" u="none">
                <a:solidFill>
                  <a:srgbClr val="000000"/>
                </a:solidFill>
                <a:latin typeface="Open Sans Light"/>
                <a:ea typeface="Open Sans Light"/>
                <a:cs typeface="Open Sans Light"/>
              </a:rPr>
              <a:t>cartographié, méthodologie...</a:t>
            </a:r>
            <a:endParaRPr lang="fr-FR" sz="1150" b="0" i="0" u="none">
              <a:solidFill>
                <a:srgbClr val="000000"/>
              </a:solidFill>
              <a:latin typeface="Open Sans Light"/>
              <a:ea typeface="Open Sans Light"/>
              <a:cs typeface="Open Sans Light"/>
            </a:endParaRPr>
          </a:p>
        </p:txBody>
      </p:sp>
      <p:sp>
        <p:nvSpPr>
          <p:cNvPr id="829075632" name="Google Shape;261;p32" hidden="0"/>
          <p:cNvSpPr txBox="1"/>
          <p:nvPr isPhoto="0" userDrawn="0">
            <p:ph type="subTitle" idx="3" hasCustomPrompt="0"/>
          </p:nvPr>
        </p:nvSpPr>
        <p:spPr bwMode="auto">
          <a:xfrm>
            <a:off x="540174" y="533299"/>
            <a:ext cx="7579499" cy="288599"/>
          </a:xfrm>
          <a:prstGeom prst="rect">
            <a:avLst/>
          </a:prstGeom>
        </p:spPr>
        <p:txBody>
          <a:bodyPr spcFirstLastPara="1" vertOverflow="overflow" horzOverflow="clip" vert="horz" wrap="square" lIns="0" tIns="0" rIns="0" bIns="0" numCol="1" spcCol="0" rtlCol="0" fromWordArt="0" anchor="t" anchorCtr="0" forceAA="0" upright="0" compatLnSpc="0">
            <a:normAutofit fontScale="55000" lnSpcReduction="9000"/>
          </a:bodyPr>
          <a:lstStyle/>
          <a:p>
            <a:pPr>
              <a:defRPr/>
            </a:pPr>
            <a:r>
              <a:rPr lang="fr-FR" sz="2400" b="1" i="0" u="none" strike="noStrike" cap="none" spc="0">
                <a:solidFill>
                  <a:srgbClr val="000000"/>
                </a:solidFill>
                <a:latin typeface="Open Sans"/>
                <a:ea typeface="Open Sans"/>
                <a:cs typeface="Open Sans"/>
              </a:rPr>
              <a:t>Étape 1 - Identification de projets de production de données GTFS </a:t>
            </a:r>
            <a:r>
              <a:rPr lang="fr-FR" sz="2400" b="1" i="0" u="none" strike="noStrike" cap="none" spc="0">
                <a:solidFill>
                  <a:srgbClr val="000000"/>
                </a:solidFill>
                <a:latin typeface="Open Sans"/>
                <a:ea typeface="Open Sans"/>
                <a:cs typeface="Open Sans"/>
              </a:rPr>
              <a:t>et collecte d’informations</a:t>
            </a:r>
            <a:endParaRPr sz="2400"/>
          </a:p>
        </p:txBody>
      </p:sp>
      <p:pic>
        <p:nvPicPr>
          <p:cNvPr id="828021723" name="" hidden="0"/>
          <p:cNvPicPr>
            <a:picLocks noChangeAspect="1"/>
          </p:cNvPicPr>
          <p:nvPr isPhoto="0" userDrawn="0"/>
        </p:nvPicPr>
        <p:blipFill>
          <a:blip r:embed="rId3"/>
          <a:srcRect l="10995" t="0" r="0" b="0"/>
          <a:stretch/>
        </p:blipFill>
        <p:spPr bwMode="auto">
          <a:xfrm flipH="0" flipV="0">
            <a:off x="193811" y="1137792"/>
            <a:ext cx="4587774" cy="2897496"/>
          </a:xfrm>
          <a:prstGeom prst="rect">
            <a:avLst/>
          </a:prstGeom>
        </p:spPr>
      </p:pic>
      <p:sp>
        <p:nvSpPr>
          <p:cNvPr id="942401115" name="" hidden="0"/>
          <p:cNvSpPr/>
          <p:nvPr isPhoto="0" userDrawn="0"/>
        </p:nvSpPr>
        <p:spPr bwMode="auto">
          <a:xfrm flipH="0" flipV="0">
            <a:off x="8725074" y="3218326"/>
            <a:ext cx="125485" cy="150059"/>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1642454558" name="" hidden="0"/>
          <p:cNvPicPr>
            <a:picLocks noChangeAspect="1"/>
          </p:cNvPicPr>
          <p:nvPr isPhoto="0" userDrawn="0"/>
        </p:nvPicPr>
        <p:blipFill>
          <a:blip r:embed="rId4"/>
          <a:stretch/>
        </p:blipFill>
        <p:spPr bwMode="auto">
          <a:xfrm flipH="0" flipV="0">
            <a:off x="4781586" y="1911300"/>
            <a:ext cx="3704155" cy="1612948"/>
          </a:xfrm>
          <a:prstGeom prst="rect">
            <a:avLst/>
          </a:prstGeom>
        </p:spPr>
      </p:pic>
      <p:sp>
        <p:nvSpPr>
          <p:cNvPr id="1003067036" name="" hidden="0"/>
          <p:cNvSpPr/>
          <p:nvPr isPhoto="0" userDrawn="0"/>
        </p:nvSpPr>
        <p:spPr bwMode="auto">
          <a:xfrm>
            <a:off x="8184127" y="5240193"/>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1143320793" name="" hidden="0"/>
          <p:cNvPicPr>
            <a:picLocks noChangeAspect="1"/>
          </p:cNvPicPr>
          <p:nvPr isPhoto="0" userDrawn="0"/>
        </p:nvPicPr>
        <p:blipFill>
          <a:blip r:embed="rId5"/>
          <a:stretch/>
        </p:blipFill>
        <p:spPr bwMode="auto">
          <a:xfrm flipH="0" flipV="0">
            <a:off x="5750522" y="3524249"/>
            <a:ext cx="2824390" cy="1119097"/>
          </a:xfrm>
          <a:prstGeom prst="rect">
            <a:avLst/>
          </a:prstGeom>
        </p:spPr>
      </p:pic>
      <p:sp>
        <p:nvSpPr>
          <p:cNvPr id="118286850" name="" hidden="0"/>
          <p:cNvSpPr/>
          <p:nvPr isPhoto="0" userDrawn="0"/>
        </p:nvSpPr>
        <p:spPr bwMode="auto">
          <a:xfrm flipH="0" flipV="0">
            <a:off x="4864749" y="2438399"/>
            <a:ext cx="419099" cy="114299"/>
          </a:xfrm>
          <a:prstGeom prst="ellipse">
            <a:avLst/>
          </a:prstGeom>
          <a:noFill/>
          <a:ln w="1269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2083548661" name="" hidden="0"/>
          <p:cNvSpPr/>
          <p:nvPr isPhoto="0" userDrawn="0"/>
        </p:nvSpPr>
        <p:spPr bwMode="auto">
          <a:xfrm rot="1993308" flipH="0" flipV="0">
            <a:off x="5095520" y="3002422"/>
            <a:ext cx="1746249" cy="47323"/>
          </a:xfrm>
          <a:prstGeom prst="rightArrow">
            <a:avLst>
              <a:gd name="adj1" fmla="val 50000"/>
              <a:gd name="adj2" fmla="val 50000"/>
            </a:avLst>
          </a:prstGeom>
          <a:solidFill>
            <a:srgbClr val="FF0000"/>
          </a:solidFill>
          <a:ln w="63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1788494" name="" hidden="0"/>
          <p:cNvSpPr txBox="1"/>
          <p:nvPr isPhoto="0" userDrawn="0"/>
        </p:nvSpPr>
        <p:spPr bwMode="auto">
          <a:xfrm flipH="0" flipV="0">
            <a:off x="4732186" y="3809460"/>
            <a:ext cx="986156" cy="54867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sz="600" i="1">
                <a:latin typeface="Open Sans"/>
                <a:ea typeface="Open Sans"/>
                <a:cs typeface="Open Sans"/>
              </a:rPr>
              <a:t>Document consultable librement sur le wiki de la Fabrique : </a:t>
            </a:r>
            <a:endParaRPr sz="600" i="1">
              <a:latin typeface="Open Sans"/>
              <a:ea typeface="Open Sans"/>
              <a:cs typeface="Open Sans"/>
            </a:endParaRPr>
          </a:p>
          <a:p>
            <a:pPr>
              <a:defRPr/>
            </a:pPr>
            <a:r>
              <a:rPr lang="en-US" sz="600" b="0" i="1" u="sng" strike="noStrike" cap="none" spc="0">
                <a:latin typeface="Open Sans"/>
                <a:ea typeface="Open Sans"/>
                <a:cs typeface="Open Sans"/>
                <a:hlinkClick r:id="rId6" tooltip="https://wiki.lafabriquedesmobilites.fr/wiki/Mobility_Data_DT4A_Survey"/>
              </a:rPr>
              <a:t>https://wiki.lafabriquedesmobilites.fr/wiki/Mobility_Data_DT4A_Survey</a:t>
            </a:r>
            <a:r>
              <a:rPr lang="en-US" sz="600" b="0" i="1" u="none" strike="noStrike" cap="none" spc="0">
                <a:solidFill>
                  <a:srgbClr val="000000"/>
                </a:solidFill>
                <a:latin typeface="Open Sans"/>
                <a:ea typeface="Open Sans"/>
                <a:cs typeface="Open Sans"/>
              </a:rPr>
              <a:t> </a:t>
            </a:r>
            <a:br>
              <a:rPr sz="600" i="1">
                <a:latin typeface="Open Sans"/>
                <a:ea typeface="Open Sans"/>
                <a:cs typeface="Open Sans"/>
              </a:rPr>
            </a:br>
            <a:endParaRPr sz="600" i="1">
              <a:latin typeface="Open Sans"/>
              <a:ea typeface="Open Sans"/>
              <a:cs typeface="Open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ONLYOFFICE/6.4.2.6</Application>
  <DocSecurity>0</DocSecurity>
  <PresentationFormat>On-screen Show (4:3)</PresentationFormat>
  <Paragraphs>0</Paragraphs>
  <Slides>13</Slides>
  <Notes>13</Notes>
  <HiddenSlides>0</HiddenSlides>
  <MMClips>2</MMClips>
  <ScaleCrop>0</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malou_fabmob</cp:lastModifiedBy>
  <cp:revision>8</cp:revision>
  <dcterms:modified xsi:type="dcterms:W3CDTF">2021-11-13T14:28:37Z</dcterms:modified>
  <cp:category/>
  <cp:contentStatus/>
  <cp:version/>
</cp:coreProperties>
</file>