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5143500" cx="9144000"/>
  <p:notesSz cx="6858000" cy="9144000"/>
  <p:embeddedFontLst>
    <p:embeddedFont>
      <p:font typeface="Robo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11" Type="http://schemas.openxmlformats.org/officeDocument/2006/relationships/slide" Target="slides/slide5.xml"/><Relationship Id="rId22" Type="http://schemas.openxmlformats.org/officeDocument/2006/relationships/font" Target="fonts/Roboto-boldItalic.fntdata"/><Relationship Id="rId10" Type="http://schemas.openxmlformats.org/officeDocument/2006/relationships/slide" Target="slides/slide4.xml"/><Relationship Id="rId21" Type="http://schemas.openxmlformats.org/officeDocument/2006/relationships/font" Target="fonts/Roboto-italic.fnt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font" Target="fonts/Roboto-regular.fntdata"/><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ec480d4a8c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ec480d4a8c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021fe2df3b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1021fe2df3b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ec480d4a8c_0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ec480d4a8c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a:solidFill>
                  <a:srgbClr val="2A3990"/>
                </a:solidFill>
                <a:latin typeface="Roboto"/>
                <a:ea typeface="Roboto"/>
                <a:cs typeface="Roboto"/>
                <a:sym typeface="Roboto"/>
              </a:rPr>
              <a:t>Community involvement and partnerships are key to a project's success- TakenoLab, our local partner at Dzaleka refugee camp has helped us mobilize eager and willing youth to contribute and be part of the project, and this is a group that is made up of people that are more knowledgeable of our study area and know what kind of problems they encounter on a day to day basis. Whereas the African Drone and Data Academy has helped us tremendously in acquiring the necessary documentation in terms of authorizations to fly and authorization from the ministry of homeland security.</a:t>
            </a:r>
            <a:endParaRPr>
              <a:solidFill>
                <a:srgbClr val="2A3990"/>
              </a:solidFill>
              <a:latin typeface="Roboto"/>
              <a:ea typeface="Roboto"/>
              <a:cs typeface="Roboto"/>
              <a:sym typeface="Roboto"/>
            </a:endParaRPr>
          </a:p>
          <a:p>
            <a:pPr indent="0" lvl="0" marL="0" rtl="0" algn="l">
              <a:spcBef>
                <a:spcPts val="160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021fe2df3b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1021fe2df3b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ec480d4a8c_0_1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ec480d4a8c_0_17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324564" lvl="0" marL="228600" rtl="0" algn="just">
              <a:lnSpc>
                <a:spcPct val="150000"/>
              </a:lnSpc>
              <a:spcBef>
                <a:spcPts val="0"/>
              </a:spcBef>
              <a:spcAft>
                <a:spcPts val="0"/>
              </a:spcAft>
              <a:buClr>
                <a:srgbClr val="2A3990"/>
              </a:buClr>
              <a:buSzPts val="1511"/>
              <a:buFont typeface="Roboto"/>
              <a:buChar char="●"/>
            </a:pPr>
            <a:r>
              <a:rPr lang="en-GB" sz="1511">
                <a:solidFill>
                  <a:srgbClr val="2A3990"/>
                </a:solidFill>
                <a:highlight>
                  <a:schemeClr val="lt1"/>
                </a:highlight>
                <a:latin typeface="Roboto"/>
                <a:ea typeface="Roboto"/>
                <a:cs typeface="Roboto"/>
                <a:sym typeface="Roboto"/>
              </a:rPr>
              <a:t>MapMalawi is a newly established non-governmental organization (NGO) , founded in December 2020 by two Malawian girls, Ndapile Mkuwu and Zola Manyungwa. The two are affiliated with the YouthMappers network and are alumni of the YouthMappers Leadership Fellowship </a:t>
            </a:r>
            <a:r>
              <a:rPr lang="en-GB" sz="1511">
                <a:solidFill>
                  <a:srgbClr val="2A3990"/>
                </a:solidFill>
                <a:highlight>
                  <a:schemeClr val="lt1"/>
                </a:highlight>
                <a:latin typeface="Roboto"/>
                <a:ea typeface="Roboto"/>
                <a:cs typeface="Roboto"/>
                <a:sym typeface="Roboto"/>
              </a:rPr>
              <a:t>Program</a:t>
            </a:r>
            <a:r>
              <a:rPr lang="en-GB" sz="1511">
                <a:solidFill>
                  <a:srgbClr val="2A3990"/>
                </a:solidFill>
                <a:highlight>
                  <a:schemeClr val="lt1"/>
                </a:highlight>
                <a:latin typeface="Roboto"/>
                <a:ea typeface="Roboto"/>
                <a:cs typeface="Roboto"/>
                <a:sym typeface="Roboto"/>
              </a:rPr>
              <a:t>. Ndapile is currently an instructor at the African Drone and Data Academy and a YouthMappers Regional Ambassador. Zola is currently a member of staff at the University of Malawi and  Graduate Research Assistant (GRA) at West Virginia University.</a:t>
            </a:r>
            <a:endParaRPr/>
          </a:p>
        </p:txBody>
      </p:sp>
      <p:sp>
        <p:nvSpPr>
          <p:cNvPr id="136" name="Google Shape;136;gec480d4a8c_0_17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ec480d4a8c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ec480d4a8c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24564" lvl="0" marL="228600" rtl="0" algn="just">
              <a:lnSpc>
                <a:spcPct val="150000"/>
              </a:lnSpc>
              <a:spcBef>
                <a:spcPts val="0"/>
              </a:spcBef>
              <a:spcAft>
                <a:spcPts val="600"/>
              </a:spcAft>
              <a:buClr>
                <a:srgbClr val="2A3990"/>
              </a:buClr>
              <a:buSzPts val="1511"/>
              <a:buFont typeface="Roboto"/>
              <a:buChar char="●"/>
            </a:pPr>
            <a:r>
              <a:rPr lang="en-GB" sz="1511">
                <a:solidFill>
                  <a:srgbClr val="2A3990"/>
                </a:solidFill>
                <a:highlight>
                  <a:schemeClr val="lt1"/>
                </a:highlight>
                <a:latin typeface="Roboto"/>
                <a:ea typeface="Roboto"/>
                <a:cs typeface="Roboto"/>
                <a:sym typeface="Roboto"/>
              </a:rPr>
              <a:t>Our mission is to create, engage, and work with youth-based communities in the creation of open-source geospatial data using Geospatial technology as one of the means of contributing towards addressing local developmental and humanitarian issues in Malawi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ec480d4a8c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ec480d4a8c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81000" lvl="0" marL="609600" rtl="0" algn="just">
              <a:lnSpc>
                <a:spcPct val="150000"/>
              </a:lnSpc>
              <a:spcBef>
                <a:spcPts val="0"/>
              </a:spcBef>
              <a:spcAft>
                <a:spcPts val="0"/>
              </a:spcAft>
              <a:buClr>
                <a:srgbClr val="2A3990"/>
              </a:buClr>
              <a:buSzPts val="1200"/>
              <a:buFont typeface="Roboto"/>
              <a:buChar char="●"/>
            </a:pPr>
            <a:r>
              <a:rPr lang="en-GB">
                <a:solidFill>
                  <a:srgbClr val="2A3990"/>
                </a:solidFill>
                <a:highlight>
                  <a:schemeClr val="lt1"/>
                </a:highlight>
                <a:latin typeface="Roboto"/>
                <a:ea typeface="Roboto"/>
                <a:cs typeface="Roboto"/>
                <a:sym typeface="Roboto"/>
              </a:rPr>
              <a:t>Dzaleka refugee camp is the largest camp in Malawi, located 50km just outside the capital city, Lilongwe. Established in 1994 by UNHCR in response to a surge of forcibly displaced people, it is designed to house 10,000 people. However, it has surpassed the maximum absorption and has more than </a:t>
            </a:r>
            <a:r>
              <a:rPr lang="en-GB">
                <a:solidFill>
                  <a:srgbClr val="2A3990"/>
                </a:solidFill>
                <a:highlight>
                  <a:schemeClr val="lt1"/>
                </a:highlight>
                <a:latin typeface="Roboto"/>
                <a:ea typeface="Roboto"/>
                <a:cs typeface="Roboto"/>
                <a:sym typeface="Roboto"/>
              </a:rPr>
              <a:t>43,000</a:t>
            </a:r>
            <a:r>
              <a:rPr lang="en-GB">
                <a:solidFill>
                  <a:srgbClr val="2A3990"/>
                </a:solidFill>
                <a:highlight>
                  <a:schemeClr val="lt1"/>
                </a:highlight>
                <a:latin typeface="Roboto"/>
                <a:ea typeface="Roboto"/>
                <a:cs typeface="Roboto"/>
                <a:sym typeface="Roboto"/>
              </a:rPr>
              <a:t> refugees and asylum seekers. The increase population translates to an increase in the demand for already inadequate resources in the camp.</a:t>
            </a:r>
            <a:endParaRPr>
              <a:solidFill>
                <a:srgbClr val="2A3990"/>
              </a:solidFill>
              <a:highlight>
                <a:schemeClr val="lt1"/>
              </a:highlight>
              <a:latin typeface="Roboto"/>
              <a:ea typeface="Roboto"/>
              <a:cs typeface="Roboto"/>
              <a:sym typeface="Roboto"/>
            </a:endParaRPr>
          </a:p>
          <a:p>
            <a:pPr indent="0" lvl="0" marL="0" rtl="0" algn="l">
              <a:spcBef>
                <a:spcPts val="110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ec480d4a8c_0_1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ec480d4a8c_0_19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just">
              <a:lnSpc>
                <a:spcPct val="150000"/>
              </a:lnSpc>
              <a:spcBef>
                <a:spcPts val="0"/>
              </a:spcBef>
              <a:spcAft>
                <a:spcPts val="1100"/>
              </a:spcAft>
              <a:buNone/>
            </a:pPr>
            <a:r>
              <a:rPr lang="en-GB">
                <a:solidFill>
                  <a:srgbClr val="2A3990"/>
                </a:solidFill>
                <a:highlight>
                  <a:schemeClr val="lt1"/>
                </a:highlight>
                <a:latin typeface="Roboto"/>
                <a:ea typeface="Roboto"/>
                <a:cs typeface="Roboto"/>
                <a:sym typeface="Roboto"/>
              </a:rPr>
              <a:t>The </a:t>
            </a:r>
            <a:r>
              <a:rPr lang="en-GB">
                <a:solidFill>
                  <a:srgbClr val="9C254D"/>
                </a:solidFill>
                <a:highlight>
                  <a:schemeClr val="lt1"/>
                </a:highlight>
                <a:latin typeface="Roboto"/>
                <a:ea typeface="Roboto"/>
                <a:cs typeface="Roboto"/>
                <a:sym typeface="Roboto"/>
              </a:rPr>
              <a:t>Dzaleka Mapping Project</a:t>
            </a:r>
            <a:r>
              <a:rPr lang="en-GB">
                <a:solidFill>
                  <a:srgbClr val="2A3990"/>
                </a:solidFill>
                <a:highlight>
                  <a:schemeClr val="lt1"/>
                </a:highlight>
                <a:latin typeface="Roboto"/>
                <a:ea typeface="Roboto"/>
                <a:cs typeface="Roboto"/>
                <a:sym typeface="Roboto"/>
              </a:rPr>
              <a:t> aims at generating geospatial data that will show the provision of basic needs at the refugee camp by integrating drones, OpenStreetMap and </a:t>
            </a:r>
            <a:r>
              <a:rPr lang="en-GB">
                <a:solidFill>
                  <a:srgbClr val="2A3990"/>
                </a:solidFill>
                <a:highlight>
                  <a:schemeClr val="lt1"/>
                </a:highlight>
                <a:latin typeface="Roboto"/>
                <a:ea typeface="Roboto"/>
                <a:cs typeface="Roboto"/>
                <a:sym typeface="Roboto"/>
              </a:rPr>
              <a:t>other</a:t>
            </a:r>
            <a:r>
              <a:rPr lang="en-GB">
                <a:solidFill>
                  <a:srgbClr val="2A3990"/>
                </a:solidFill>
                <a:highlight>
                  <a:schemeClr val="lt1"/>
                </a:highlight>
                <a:latin typeface="Roboto"/>
                <a:ea typeface="Roboto"/>
                <a:cs typeface="Roboto"/>
                <a:sym typeface="Roboto"/>
              </a:rPr>
              <a:t> geospatial technologies. Centers within or around the refugee camp that allow the refugees to have access to the different basic needs will be mapped out. These include: education, health care, water/sanitation, and buildings/housing. The relevant statistics of the mapped amenities will present a picture of the extent to which people living in the camp have access to the different amenities.</a:t>
            </a:r>
            <a:endParaRPr/>
          </a:p>
        </p:txBody>
      </p:sp>
      <p:sp>
        <p:nvSpPr>
          <p:cNvPr id="165" name="Google Shape;165;gec480d4a8c_0_19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ec480d4a8c_0_2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ec480d4a8c_0_20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gec480d4a8c_0_20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ec480d4a8c_0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ec480d4a8c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68300" lvl="0" marL="609600" rtl="0" algn="just">
              <a:lnSpc>
                <a:spcPct val="150000"/>
              </a:lnSpc>
              <a:spcBef>
                <a:spcPts val="0"/>
              </a:spcBef>
              <a:spcAft>
                <a:spcPts val="0"/>
              </a:spcAft>
              <a:buClr>
                <a:srgbClr val="2A3990"/>
              </a:buClr>
              <a:buSzPts val="1000"/>
              <a:buFont typeface="Roboto"/>
              <a:buChar char="●"/>
            </a:pPr>
            <a:r>
              <a:rPr lang="en-GB" sz="1000">
                <a:solidFill>
                  <a:srgbClr val="2A3990"/>
                </a:solidFill>
                <a:highlight>
                  <a:schemeClr val="lt1"/>
                </a:highlight>
                <a:latin typeface="Roboto"/>
                <a:ea typeface="Roboto"/>
                <a:cs typeface="Roboto"/>
                <a:sym typeface="Roboto"/>
              </a:rPr>
              <a:t>Two youthbased groups are involved in the project.</a:t>
            </a:r>
            <a:endParaRPr sz="1000">
              <a:solidFill>
                <a:srgbClr val="2A3990"/>
              </a:solidFill>
              <a:highlight>
                <a:schemeClr val="lt1"/>
              </a:highlight>
              <a:latin typeface="Roboto"/>
              <a:ea typeface="Roboto"/>
              <a:cs typeface="Roboto"/>
              <a:sym typeface="Roboto"/>
            </a:endParaRPr>
          </a:p>
          <a:p>
            <a:pPr indent="-368300" lvl="1" marL="838200" rtl="0" algn="just">
              <a:lnSpc>
                <a:spcPct val="150000"/>
              </a:lnSpc>
              <a:spcBef>
                <a:spcPts val="0"/>
              </a:spcBef>
              <a:spcAft>
                <a:spcPts val="0"/>
              </a:spcAft>
              <a:buClr>
                <a:srgbClr val="2A3990"/>
              </a:buClr>
              <a:buSzPts val="1000"/>
              <a:buFont typeface="Roboto"/>
              <a:buChar char="○"/>
            </a:pPr>
            <a:r>
              <a:rPr lang="en-GB" sz="1000">
                <a:solidFill>
                  <a:srgbClr val="2A3990"/>
                </a:solidFill>
                <a:highlight>
                  <a:schemeClr val="lt1"/>
                </a:highlight>
                <a:latin typeface="Roboto"/>
                <a:ea typeface="Roboto"/>
                <a:cs typeface="Roboto"/>
                <a:sym typeface="Roboto"/>
              </a:rPr>
              <a:t>The first group consists of graduates from the African Drone and Data Academy (ADDA), that hold Bachelor Degrees from different Malawian universities. These people are now MapMalawi volunteers. </a:t>
            </a:r>
            <a:endParaRPr sz="1000">
              <a:solidFill>
                <a:srgbClr val="2A3990"/>
              </a:solidFill>
              <a:highlight>
                <a:schemeClr val="lt1"/>
              </a:highlight>
              <a:latin typeface="Roboto"/>
              <a:ea typeface="Roboto"/>
              <a:cs typeface="Roboto"/>
              <a:sym typeface="Roboto"/>
            </a:endParaRPr>
          </a:p>
          <a:p>
            <a:pPr indent="-368300" lvl="1" marL="838200" rtl="0" algn="just">
              <a:lnSpc>
                <a:spcPct val="150000"/>
              </a:lnSpc>
              <a:spcBef>
                <a:spcPts val="0"/>
              </a:spcBef>
              <a:spcAft>
                <a:spcPts val="0"/>
              </a:spcAft>
              <a:buClr>
                <a:srgbClr val="2A3990"/>
              </a:buClr>
              <a:buSzPts val="1000"/>
              <a:buFont typeface="Roboto"/>
              <a:buChar char="○"/>
            </a:pPr>
            <a:r>
              <a:rPr lang="en-GB" sz="1000">
                <a:solidFill>
                  <a:srgbClr val="2A3990"/>
                </a:solidFill>
                <a:highlight>
                  <a:schemeClr val="lt1"/>
                </a:highlight>
                <a:latin typeface="Roboto"/>
                <a:ea typeface="Roboto"/>
                <a:cs typeface="Roboto"/>
                <a:sym typeface="Roboto"/>
              </a:rPr>
              <a:t>The second group consists of young people that live within and around the refugee camp and are affiliated with a local tech-lab called TakenoLab.</a:t>
            </a:r>
            <a:endParaRPr sz="1000">
              <a:solidFill>
                <a:srgbClr val="2A3990"/>
              </a:solidFill>
              <a:highlight>
                <a:schemeClr val="lt1"/>
              </a:highlight>
              <a:latin typeface="Roboto"/>
              <a:ea typeface="Roboto"/>
              <a:cs typeface="Roboto"/>
              <a:sym typeface="Roboto"/>
            </a:endParaRPr>
          </a:p>
          <a:p>
            <a:pPr indent="-368300" lvl="0" marL="609600" rtl="0" algn="just">
              <a:lnSpc>
                <a:spcPct val="150000"/>
              </a:lnSpc>
              <a:spcBef>
                <a:spcPts val="0"/>
              </a:spcBef>
              <a:spcAft>
                <a:spcPts val="0"/>
              </a:spcAft>
              <a:buClr>
                <a:srgbClr val="2A3990"/>
              </a:buClr>
              <a:buSzPts val="1000"/>
              <a:buFont typeface="Roboto"/>
              <a:buChar char="●"/>
            </a:pPr>
            <a:r>
              <a:rPr lang="en-GB" sz="1000">
                <a:solidFill>
                  <a:srgbClr val="2A3990"/>
                </a:solidFill>
                <a:highlight>
                  <a:schemeClr val="lt1"/>
                </a:highlight>
                <a:latin typeface="Roboto"/>
                <a:ea typeface="Roboto"/>
                <a:cs typeface="Roboto"/>
                <a:sym typeface="Roboto"/>
              </a:rPr>
              <a:t>The goal behind youth involvement is to strengthen their technological capabilities and to encourage young professionals to creatively use geospatial technology to address in their communities. </a:t>
            </a:r>
            <a:endParaRPr sz="1000">
              <a:solidFill>
                <a:srgbClr val="2A3990"/>
              </a:solidFill>
              <a:highlight>
                <a:schemeClr val="lt1"/>
              </a:highlight>
              <a:latin typeface="Roboto"/>
              <a:ea typeface="Roboto"/>
              <a:cs typeface="Roboto"/>
              <a:sym typeface="Roboto"/>
            </a:endParaRPr>
          </a:p>
          <a:p>
            <a:pPr indent="0" lvl="0" marL="0" rtl="0" algn="l">
              <a:spcBef>
                <a:spcPts val="1100"/>
              </a:spcBef>
              <a:spcAft>
                <a:spcPts val="0"/>
              </a:spcAft>
              <a:buNone/>
            </a:pPr>
            <a:r>
              <a:t/>
            </a:r>
            <a:endParaRPr sz="2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ec480d4a8c_0_2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ec480d4a8c_0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50000"/>
              </a:lnSpc>
              <a:spcBef>
                <a:spcPts val="0"/>
              </a:spcBef>
              <a:spcAft>
                <a:spcPts val="0"/>
              </a:spcAft>
              <a:buClr>
                <a:schemeClr val="dk1"/>
              </a:buClr>
              <a:buSzPts val="1100"/>
              <a:buFont typeface="Arial"/>
              <a:buNone/>
            </a:pPr>
            <a:r>
              <a:rPr lang="en-GB" sz="900">
                <a:solidFill>
                  <a:srgbClr val="2A3990"/>
                </a:solidFill>
                <a:highlight>
                  <a:schemeClr val="lt1"/>
                </a:highlight>
                <a:latin typeface="Roboto"/>
                <a:ea typeface="Roboto"/>
                <a:cs typeface="Roboto"/>
                <a:sym typeface="Roboto"/>
              </a:rPr>
              <a:t>Impact</a:t>
            </a:r>
            <a:endParaRPr sz="900">
              <a:solidFill>
                <a:srgbClr val="2A3990"/>
              </a:solidFill>
              <a:highlight>
                <a:schemeClr val="lt1"/>
              </a:highlight>
              <a:latin typeface="Roboto"/>
              <a:ea typeface="Roboto"/>
              <a:cs typeface="Roboto"/>
              <a:sym typeface="Roboto"/>
            </a:endParaRPr>
          </a:p>
          <a:p>
            <a:pPr indent="-361950" lvl="0" marL="609600" rtl="0" algn="just">
              <a:lnSpc>
                <a:spcPct val="150000"/>
              </a:lnSpc>
              <a:spcBef>
                <a:spcPts val="1100"/>
              </a:spcBef>
              <a:spcAft>
                <a:spcPts val="0"/>
              </a:spcAft>
              <a:buClr>
                <a:srgbClr val="2A3990"/>
              </a:buClr>
              <a:buSzPts val="900"/>
              <a:buFont typeface="Roboto"/>
              <a:buChar char="●"/>
            </a:pPr>
            <a:r>
              <a:rPr lang="en-GB" sz="900">
                <a:solidFill>
                  <a:srgbClr val="2A3990"/>
                </a:solidFill>
                <a:highlight>
                  <a:schemeClr val="lt1"/>
                </a:highlight>
                <a:latin typeface="Roboto"/>
                <a:ea typeface="Roboto"/>
                <a:cs typeface="Roboto"/>
                <a:sym typeface="Roboto"/>
              </a:rPr>
              <a:t>One of the major impacts of the project so far is capacity building</a:t>
            </a:r>
            <a:endParaRPr sz="900">
              <a:solidFill>
                <a:srgbClr val="2A3990"/>
              </a:solidFill>
              <a:highlight>
                <a:schemeClr val="lt1"/>
              </a:highlight>
              <a:latin typeface="Roboto"/>
              <a:ea typeface="Roboto"/>
              <a:cs typeface="Roboto"/>
              <a:sym typeface="Roboto"/>
            </a:endParaRPr>
          </a:p>
          <a:p>
            <a:pPr indent="-361950" lvl="1" marL="1219200" rtl="0" algn="just">
              <a:lnSpc>
                <a:spcPct val="150000"/>
              </a:lnSpc>
              <a:spcBef>
                <a:spcPts val="0"/>
              </a:spcBef>
              <a:spcAft>
                <a:spcPts val="0"/>
              </a:spcAft>
              <a:buClr>
                <a:srgbClr val="2A3990"/>
              </a:buClr>
              <a:buSzPts val="900"/>
              <a:buFont typeface="Roboto"/>
              <a:buChar char="○"/>
            </a:pPr>
            <a:r>
              <a:rPr lang="en-GB" sz="900">
                <a:solidFill>
                  <a:srgbClr val="2A3990"/>
                </a:solidFill>
                <a:highlight>
                  <a:schemeClr val="lt1"/>
                </a:highlight>
                <a:latin typeface="Roboto"/>
                <a:ea typeface="Roboto"/>
                <a:cs typeface="Roboto"/>
                <a:sym typeface="Roboto"/>
              </a:rPr>
              <a:t>A total of 46 people from the two youthbased groups were train on how to map using iD editor.</a:t>
            </a:r>
            <a:endParaRPr sz="900">
              <a:solidFill>
                <a:srgbClr val="2A3990"/>
              </a:solidFill>
              <a:highlight>
                <a:schemeClr val="lt1"/>
              </a:highlight>
              <a:latin typeface="Roboto"/>
              <a:ea typeface="Roboto"/>
              <a:cs typeface="Roboto"/>
              <a:sym typeface="Roboto"/>
            </a:endParaRPr>
          </a:p>
          <a:p>
            <a:pPr indent="-361950" lvl="1" marL="1219200" rtl="0" algn="just">
              <a:lnSpc>
                <a:spcPct val="150000"/>
              </a:lnSpc>
              <a:spcBef>
                <a:spcPts val="0"/>
              </a:spcBef>
              <a:spcAft>
                <a:spcPts val="0"/>
              </a:spcAft>
              <a:buClr>
                <a:srgbClr val="2A3990"/>
              </a:buClr>
              <a:buSzPts val="900"/>
              <a:buFont typeface="Roboto"/>
              <a:buChar char="○"/>
            </a:pPr>
            <a:r>
              <a:rPr lang="en-GB" sz="900">
                <a:solidFill>
                  <a:srgbClr val="2A3990"/>
                </a:solidFill>
                <a:highlight>
                  <a:schemeClr val="lt1"/>
                </a:highlight>
                <a:latin typeface="Roboto"/>
                <a:ea typeface="Roboto"/>
                <a:cs typeface="Roboto"/>
                <a:sym typeface="Roboto"/>
              </a:rPr>
              <a:t>Two MapMalawi Volunteers were introduced to drone technology. This involved the introduction of different components of drones, flying and also mission planning</a:t>
            </a:r>
            <a:endParaRPr sz="900">
              <a:solidFill>
                <a:srgbClr val="2A3990"/>
              </a:solidFill>
              <a:highlight>
                <a:schemeClr val="lt1"/>
              </a:highlight>
              <a:latin typeface="Roboto"/>
              <a:ea typeface="Roboto"/>
              <a:cs typeface="Roboto"/>
              <a:sym typeface="Roboto"/>
            </a:endParaRPr>
          </a:p>
          <a:p>
            <a:pPr indent="0" lvl="0" marL="0" rtl="0" algn="just">
              <a:lnSpc>
                <a:spcPct val="150000"/>
              </a:lnSpc>
              <a:spcBef>
                <a:spcPts val="1100"/>
              </a:spcBef>
              <a:spcAft>
                <a:spcPts val="0"/>
              </a:spcAft>
              <a:buClr>
                <a:schemeClr val="dk1"/>
              </a:buClr>
              <a:buSzPts val="1100"/>
              <a:buFont typeface="Arial"/>
              <a:buNone/>
            </a:pPr>
            <a:r>
              <a:rPr lang="en-GB">
                <a:solidFill>
                  <a:srgbClr val="2A3990"/>
                </a:solidFill>
                <a:highlight>
                  <a:schemeClr val="lt1"/>
                </a:highlight>
                <a:latin typeface="Roboto"/>
                <a:ea typeface="Roboto"/>
                <a:cs typeface="Roboto"/>
                <a:sym typeface="Roboto"/>
              </a:rPr>
              <a:t> </a:t>
            </a:r>
            <a:r>
              <a:rPr lang="en-GB">
                <a:solidFill>
                  <a:srgbClr val="2A3990"/>
                </a:solidFill>
                <a:latin typeface="Roboto"/>
                <a:ea typeface="Roboto"/>
                <a:cs typeface="Roboto"/>
                <a:sym typeface="Roboto"/>
              </a:rPr>
              <a:t>Feedback</a:t>
            </a:r>
            <a:endParaRPr>
              <a:solidFill>
                <a:srgbClr val="2A3990"/>
              </a:solidFill>
              <a:latin typeface="Roboto"/>
              <a:ea typeface="Roboto"/>
              <a:cs typeface="Roboto"/>
              <a:sym typeface="Roboto"/>
            </a:endParaRPr>
          </a:p>
          <a:p>
            <a:pPr indent="-361950" lvl="0" marL="609600" rtl="0" algn="l">
              <a:lnSpc>
                <a:spcPct val="150000"/>
              </a:lnSpc>
              <a:spcBef>
                <a:spcPts val="1100"/>
              </a:spcBef>
              <a:spcAft>
                <a:spcPts val="0"/>
              </a:spcAft>
              <a:buClr>
                <a:srgbClr val="2A3990"/>
              </a:buClr>
              <a:buSzPts val="900"/>
              <a:buFont typeface="Roboto"/>
              <a:buChar char="●"/>
            </a:pPr>
            <a:r>
              <a:rPr lang="en-GB" sz="900">
                <a:solidFill>
                  <a:srgbClr val="2A3990"/>
                </a:solidFill>
                <a:latin typeface="Roboto"/>
                <a:ea typeface="Roboto"/>
                <a:cs typeface="Roboto"/>
                <a:sym typeface="Roboto"/>
              </a:rPr>
              <a:t>The youth from the Dzaleka Refugee Camp and TakenoLab expressed that they are now enlightened and open to applying open geospatial technology in different areas at the camp i.e. to highlight the need of a market place and electrification. </a:t>
            </a:r>
            <a:endParaRPr sz="900">
              <a:solidFill>
                <a:srgbClr val="2A3990"/>
              </a:solidFill>
              <a:latin typeface="Roboto"/>
              <a:ea typeface="Roboto"/>
              <a:cs typeface="Roboto"/>
              <a:sym typeface="Roboto"/>
            </a:endParaRPr>
          </a:p>
          <a:p>
            <a:pPr indent="0" lvl="0" marL="0" rtl="0" algn="l">
              <a:spcBef>
                <a:spcPts val="160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021fe2df3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1021fe2df3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54" name="Shape 54"/>
        <p:cNvGrpSpPr/>
        <p:nvPr/>
      </p:nvGrpSpPr>
      <p:grpSpPr>
        <a:xfrm>
          <a:off x="0" y="0"/>
          <a:ext cx="0" cy="0"/>
          <a:chOff x="0" y="0"/>
          <a:chExt cx="0" cy="0"/>
        </a:xfrm>
      </p:grpSpPr>
      <p:grpSp>
        <p:nvGrpSpPr>
          <p:cNvPr id="55" name="Google Shape;55;p14"/>
          <p:cNvGrpSpPr/>
          <p:nvPr/>
        </p:nvGrpSpPr>
        <p:grpSpPr>
          <a:xfrm>
            <a:off x="6098378" y="5"/>
            <a:ext cx="3045625" cy="2030570"/>
            <a:chOff x="6098378" y="5"/>
            <a:chExt cx="3045625" cy="2030570"/>
          </a:xfrm>
        </p:grpSpPr>
        <p:sp>
          <p:nvSpPr>
            <p:cNvPr id="56" name="Google Shape;56;p14"/>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4"/>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4"/>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4"/>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 name="Google Shape;61;p14"/>
          <p:cNvSpPr txBox="1"/>
          <p:nvPr>
            <p:ph type="ctrTitle"/>
          </p:nvPr>
        </p:nvSpPr>
        <p:spPr>
          <a:xfrm>
            <a:off x="598100" y="1775222"/>
            <a:ext cx="8222100" cy="8388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p:txBody>
      </p:sp>
      <p:sp>
        <p:nvSpPr>
          <p:cNvPr id="62" name="Google Shape;62;p14"/>
          <p:cNvSpPr txBox="1"/>
          <p:nvPr>
            <p:ph idx="1" type="subTitle"/>
          </p:nvPr>
        </p:nvSpPr>
        <p:spPr>
          <a:xfrm>
            <a:off x="598088" y="2715913"/>
            <a:ext cx="8222100" cy="4329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lt1"/>
              </a:buClr>
              <a:buSzPts val="2100"/>
              <a:buNone/>
              <a:defRPr sz="2100">
                <a:solidFill>
                  <a:schemeClr val="lt1"/>
                </a:solidFill>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p:txBody>
      </p:sp>
      <p:sp>
        <p:nvSpPr>
          <p:cNvPr id="63" name="Google Shape;63;p14"/>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64" name="Shape 64"/>
        <p:cNvGrpSpPr/>
        <p:nvPr/>
      </p:nvGrpSpPr>
      <p:grpSpPr>
        <a:xfrm>
          <a:off x="0" y="0"/>
          <a:ext cx="0" cy="0"/>
          <a:chOff x="0" y="0"/>
          <a:chExt cx="0" cy="0"/>
        </a:xfrm>
      </p:grpSpPr>
      <p:grpSp>
        <p:nvGrpSpPr>
          <p:cNvPr id="65" name="Google Shape;65;p15"/>
          <p:cNvGrpSpPr/>
          <p:nvPr/>
        </p:nvGrpSpPr>
        <p:grpSpPr>
          <a:xfrm>
            <a:off x="6098378" y="5"/>
            <a:ext cx="3045625" cy="2030570"/>
            <a:chOff x="6098378" y="5"/>
            <a:chExt cx="3045625" cy="2030570"/>
          </a:xfrm>
        </p:grpSpPr>
        <p:sp>
          <p:nvSpPr>
            <p:cNvPr id="66" name="Google Shape;66;p15"/>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5"/>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5"/>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5"/>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5"/>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 name="Google Shape;71;p15"/>
          <p:cNvSpPr txBox="1"/>
          <p:nvPr>
            <p:ph type="title"/>
          </p:nvPr>
        </p:nvSpPr>
        <p:spPr>
          <a:xfrm>
            <a:off x="598100" y="2152347"/>
            <a:ext cx="8222100" cy="8388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p:txBody>
      </p:sp>
      <p:sp>
        <p:nvSpPr>
          <p:cNvPr id="72" name="Google Shape;72;p15"/>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3" name="Shape 73"/>
        <p:cNvGrpSpPr/>
        <p:nvPr/>
      </p:nvGrpSpPr>
      <p:grpSpPr>
        <a:xfrm>
          <a:off x="0" y="0"/>
          <a:ext cx="0" cy="0"/>
          <a:chOff x="0" y="0"/>
          <a:chExt cx="0" cy="0"/>
        </a:xfrm>
      </p:grpSpPr>
      <p:grpSp>
        <p:nvGrpSpPr>
          <p:cNvPr id="74" name="Google Shape;74;p16"/>
          <p:cNvGrpSpPr/>
          <p:nvPr/>
        </p:nvGrpSpPr>
        <p:grpSpPr>
          <a:xfrm>
            <a:off x="0" y="3903669"/>
            <a:ext cx="9144000" cy="1239925"/>
            <a:chOff x="0" y="3903669"/>
            <a:chExt cx="9144000" cy="1239925"/>
          </a:xfrm>
        </p:grpSpPr>
        <p:sp>
          <p:nvSpPr>
            <p:cNvPr id="75" name="Google Shape;75;p16"/>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6"/>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6"/>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6"/>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6"/>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 name="Google Shape;80;p16"/>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81" name="Google Shape;81;p16"/>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82" name="Google Shape;82;p16"/>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3" name="Shape 83"/>
        <p:cNvGrpSpPr/>
        <p:nvPr/>
      </p:nvGrpSpPr>
      <p:grpSpPr>
        <a:xfrm>
          <a:off x="0" y="0"/>
          <a:ext cx="0" cy="0"/>
          <a:chOff x="0" y="0"/>
          <a:chExt cx="0" cy="0"/>
        </a:xfrm>
      </p:grpSpPr>
      <p:sp>
        <p:nvSpPr>
          <p:cNvPr id="84" name="Google Shape;84;p17"/>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85" name="Google Shape;85;p17"/>
          <p:cNvSpPr txBox="1"/>
          <p:nvPr>
            <p:ph idx="1" type="body"/>
          </p:nvPr>
        </p:nvSpPr>
        <p:spPr>
          <a:xfrm>
            <a:off x="311700" y="1229975"/>
            <a:ext cx="3999900" cy="3339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86" name="Google Shape;86;p17"/>
          <p:cNvSpPr txBox="1"/>
          <p:nvPr>
            <p:ph idx="2" type="body"/>
          </p:nvPr>
        </p:nvSpPr>
        <p:spPr>
          <a:xfrm>
            <a:off x="4832400" y="1229975"/>
            <a:ext cx="3999900" cy="3339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87" name="Google Shape;87;p17"/>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8" name="Shape 88"/>
        <p:cNvGrpSpPr/>
        <p:nvPr/>
      </p:nvGrpSpPr>
      <p:grpSpPr>
        <a:xfrm>
          <a:off x="0" y="0"/>
          <a:ext cx="0" cy="0"/>
          <a:chOff x="0" y="0"/>
          <a:chExt cx="0" cy="0"/>
        </a:xfrm>
      </p:grpSpPr>
      <p:sp>
        <p:nvSpPr>
          <p:cNvPr id="89" name="Google Shape;89;p18"/>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90" name="Google Shape;90;p18"/>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1" name="Shape 91"/>
        <p:cNvGrpSpPr/>
        <p:nvPr/>
      </p:nvGrpSpPr>
      <p:grpSpPr>
        <a:xfrm>
          <a:off x="0" y="0"/>
          <a:ext cx="0" cy="0"/>
          <a:chOff x="0" y="0"/>
          <a:chExt cx="0" cy="0"/>
        </a:xfrm>
      </p:grpSpPr>
      <p:sp>
        <p:nvSpPr>
          <p:cNvPr id="92" name="Google Shape;92;p1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3" name="Google Shape;93;p19"/>
          <p:cNvSpPr txBox="1"/>
          <p:nvPr>
            <p:ph idx="1" type="body"/>
          </p:nvPr>
        </p:nvSpPr>
        <p:spPr>
          <a:xfrm>
            <a:off x="311700" y="1465804"/>
            <a:ext cx="2808000" cy="31032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94" name="Google Shape;94;p19"/>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95" name="Shape 95"/>
        <p:cNvGrpSpPr/>
        <p:nvPr/>
      </p:nvGrpSpPr>
      <p:grpSpPr>
        <a:xfrm>
          <a:off x="0" y="0"/>
          <a:ext cx="0" cy="0"/>
          <a:chOff x="0" y="0"/>
          <a:chExt cx="0" cy="0"/>
        </a:xfrm>
      </p:grpSpPr>
      <p:grpSp>
        <p:nvGrpSpPr>
          <p:cNvPr id="96" name="Google Shape;96;p20"/>
          <p:cNvGrpSpPr/>
          <p:nvPr/>
        </p:nvGrpSpPr>
        <p:grpSpPr>
          <a:xfrm>
            <a:off x="6098378" y="5"/>
            <a:ext cx="3045625" cy="2030570"/>
            <a:chOff x="6098378" y="5"/>
            <a:chExt cx="3045625" cy="2030570"/>
          </a:xfrm>
        </p:grpSpPr>
        <p:sp>
          <p:nvSpPr>
            <p:cNvPr id="97" name="Google Shape;97;p20"/>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0"/>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0"/>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0"/>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0"/>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2" name="Google Shape;102;p20"/>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03" name="Google Shape;103;p20"/>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4" name="Shape 104"/>
        <p:cNvGrpSpPr/>
        <p:nvPr/>
      </p:nvGrpSpPr>
      <p:grpSpPr>
        <a:xfrm>
          <a:off x="0" y="0"/>
          <a:ext cx="0" cy="0"/>
          <a:chOff x="0" y="0"/>
          <a:chExt cx="0" cy="0"/>
        </a:xfrm>
      </p:grpSpPr>
      <p:sp>
        <p:nvSpPr>
          <p:cNvPr id="105" name="Google Shape;105;p21"/>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6" name="Google Shape;106;p21"/>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107" name="Google Shape;107;p21"/>
          <p:cNvSpPr txBox="1"/>
          <p:nvPr>
            <p:ph type="title"/>
          </p:nvPr>
        </p:nvSpPr>
        <p:spPr>
          <a:xfrm>
            <a:off x="265500" y="1151100"/>
            <a:ext cx="4045200" cy="1564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08" name="Google Shape;108;p21"/>
          <p:cNvSpPr txBox="1"/>
          <p:nvPr>
            <p:ph idx="1" type="subTitle"/>
          </p:nvPr>
        </p:nvSpPr>
        <p:spPr>
          <a:xfrm>
            <a:off x="265500" y="2769001"/>
            <a:ext cx="4045200" cy="12693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09" name="Google Shape;109;p21"/>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0"/>
              </a:spcBef>
              <a:spcAft>
                <a:spcPts val="0"/>
              </a:spcAft>
              <a:buClr>
                <a:schemeClr val="lt1"/>
              </a:buClr>
              <a:buSzPts val="1400"/>
              <a:buChar char="■"/>
              <a:defRPr>
                <a:solidFill>
                  <a:schemeClr val="lt1"/>
                </a:solidFill>
              </a:defRPr>
            </a:lvl3pPr>
            <a:lvl4pPr indent="-317500" lvl="3" marL="1828800" rtl="0">
              <a:spcBef>
                <a:spcPts val="0"/>
              </a:spcBef>
              <a:spcAft>
                <a:spcPts val="0"/>
              </a:spcAft>
              <a:buClr>
                <a:schemeClr val="lt1"/>
              </a:buClr>
              <a:buSzPts val="1400"/>
              <a:buChar char="●"/>
              <a:defRPr>
                <a:solidFill>
                  <a:schemeClr val="lt1"/>
                </a:solidFill>
              </a:defRPr>
            </a:lvl4pPr>
            <a:lvl5pPr indent="-317500" lvl="4" marL="2286000" rtl="0">
              <a:spcBef>
                <a:spcPts val="0"/>
              </a:spcBef>
              <a:spcAft>
                <a:spcPts val="0"/>
              </a:spcAft>
              <a:buClr>
                <a:schemeClr val="lt1"/>
              </a:buClr>
              <a:buSzPts val="1400"/>
              <a:buChar char="○"/>
              <a:defRPr>
                <a:solidFill>
                  <a:schemeClr val="lt1"/>
                </a:solidFill>
              </a:defRPr>
            </a:lvl5pPr>
            <a:lvl6pPr indent="-317500" lvl="5" marL="2743200" rtl="0">
              <a:spcBef>
                <a:spcPts val="0"/>
              </a:spcBef>
              <a:spcAft>
                <a:spcPts val="0"/>
              </a:spcAft>
              <a:buClr>
                <a:schemeClr val="lt1"/>
              </a:buClr>
              <a:buSzPts val="1400"/>
              <a:buChar char="■"/>
              <a:defRPr>
                <a:solidFill>
                  <a:schemeClr val="lt1"/>
                </a:solidFill>
              </a:defRPr>
            </a:lvl6pPr>
            <a:lvl7pPr indent="-317500" lvl="6" marL="3200400" rtl="0">
              <a:spcBef>
                <a:spcPts val="0"/>
              </a:spcBef>
              <a:spcAft>
                <a:spcPts val="0"/>
              </a:spcAft>
              <a:buClr>
                <a:schemeClr val="lt1"/>
              </a:buClr>
              <a:buSzPts val="1400"/>
              <a:buChar char="●"/>
              <a:defRPr>
                <a:solidFill>
                  <a:schemeClr val="lt1"/>
                </a:solidFill>
              </a:defRPr>
            </a:lvl7pPr>
            <a:lvl8pPr indent="-317500" lvl="7" marL="3657600" rtl="0">
              <a:spcBef>
                <a:spcPts val="0"/>
              </a:spcBef>
              <a:spcAft>
                <a:spcPts val="0"/>
              </a:spcAft>
              <a:buClr>
                <a:schemeClr val="lt1"/>
              </a:buClr>
              <a:buSzPts val="1400"/>
              <a:buChar char="○"/>
              <a:defRPr>
                <a:solidFill>
                  <a:schemeClr val="lt1"/>
                </a:solidFill>
              </a:defRPr>
            </a:lvl8pPr>
            <a:lvl9pPr indent="-317500" lvl="8" marL="4114800" rtl="0">
              <a:spcBef>
                <a:spcPts val="0"/>
              </a:spcBef>
              <a:spcAft>
                <a:spcPts val="0"/>
              </a:spcAft>
              <a:buClr>
                <a:schemeClr val="lt1"/>
              </a:buClr>
              <a:buSzPts val="1400"/>
              <a:buChar char="■"/>
              <a:defRPr>
                <a:solidFill>
                  <a:schemeClr val="lt1"/>
                </a:solidFill>
              </a:defRPr>
            </a:lvl9pPr>
          </a:lstStyle>
          <a:p/>
        </p:txBody>
      </p:sp>
      <p:sp>
        <p:nvSpPr>
          <p:cNvPr id="110" name="Google Shape;110;p21"/>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1" name="Shape 111"/>
        <p:cNvGrpSpPr/>
        <p:nvPr/>
      </p:nvGrpSpPr>
      <p:grpSpPr>
        <a:xfrm>
          <a:off x="0" y="0"/>
          <a:ext cx="0" cy="0"/>
          <a:chOff x="0" y="0"/>
          <a:chExt cx="0" cy="0"/>
        </a:xfrm>
      </p:grpSpPr>
      <p:sp>
        <p:nvSpPr>
          <p:cNvPr id="112" name="Google Shape;112;p22"/>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113" name="Google Shape;113;p2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114" name="Shape 114"/>
        <p:cNvGrpSpPr/>
        <p:nvPr/>
      </p:nvGrpSpPr>
      <p:grpSpPr>
        <a:xfrm>
          <a:off x="0" y="0"/>
          <a:ext cx="0" cy="0"/>
          <a:chOff x="0" y="0"/>
          <a:chExt cx="0" cy="0"/>
        </a:xfrm>
      </p:grpSpPr>
      <p:grpSp>
        <p:nvGrpSpPr>
          <p:cNvPr id="115" name="Google Shape;115;p23"/>
          <p:cNvGrpSpPr/>
          <p:nvPr/>
        </p:nvGrpSpPr>
        <p:grpSpPr>
          <a:xfrm>
            <a:off x="6098378" y="5"/>
            <a:ext cx="3045625" cy="2030570"/>
            <a:chOff x="6098378" y="5"/>
            <a:chExt cx="3045625" cy="2030570"/>
          </a:xfrm>
        </p:grpSpPr>
        <p:sp>
          <p:nvSpPr>
            <p:cNvPr id="116" name="Google Shape;116;p2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1" name="Google Shape;121;p23"/>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lt1"/>
              </a:buClr>
              <a:buSzPts val="12000"/>
              <a:buNone/>
              <a:defRPr sz="120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122" name="Google Shape;122;p23"/>
          <p:cNvSpPr txBox="1"/>
          <p:nvPr>
            <p:ph idx="1" type="body"/>
          </p:nvPr>
        </p:nvSpPr>
        <p:spPr>
          <a:xfrm>
            <a:off x="311700" y="3369225"/>
            <a:ext cx="8520600" cy="12819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Clr>
                <a:schemeClr val="lt1"/>
              </a:buClr>
              <a:buSzPts val="1800"/>
              <a:buChar char="●"/>
              <a:defRPr>
                <a:solidFill>
                  <a:schemeClr val="lt1"/>
                </a:solidFill>
              </a:defRPr>
            </a:lvl1pPr>
            <a:lvl2pPr indent="-317500" lvl="1" marL="914400" rtl="0" algn="ctr">
              <a:spcBef>
                <a:spcPts val="0"/>
              </a:spcBef>
              <a:spcAft>
                <a:spcPts val="0"/>
              </a:spcAft>
              <a:buClr>
                <a:schemeClr val="lt1"/>
              </a:buClr>
              <a:buSzPts val="1400"/>
              <a:buChar char="○"/>
              <a:defRPr>
                <a:solidFill>
                  <a:schemeClr val="lt1"/>
                </a:solidFill>
              </a:defRPr>
            </a:lvl2pPr>
            <a:lvl3pPr indent="-317500" lvl="2" marL="1371600" rtl="0" algn="ctr">
              <a:spcBef>
                <a:spcPts val="0"/>
              </a:spcBef>
              <a:spcAft>
                <a:spcPts val="0"/>
              </a:spcAft>
              <a:buClr>
                <a:schemeClr val="lt1"/>
              </a:buClr>
              <a:buSzPts val="1400"/>
              <a:buChar char="■"/>
              <a:defRPr>
                <a:solidFill>
                  <a:schemeClr val="lt1"/>
                </a:solidFill>
              </a:defRPr>
            </a:lvl3pPr>
            <a:lvl4pPr indent="-317500" lvl="3" marL="1828800" rtl="0" algn="ctr">
              <a:spcBef>
                <a:spcPts val="0"/>
              </a:spcBef>
              <a:spcAft>
                <a:spcPts val="0"/>
              </a:spcAft>
              <a:buClr>
                <a:schemeClr val="lt1"/>
              </a:buClr>
              <a:buSzPts val="1400"/>
              <a:buChar char="●"/>
              <a:defRPr>
                <a:solidFill>
                  <a:schemeClr val="lt1"/>
                </a:solidFill>
              </a:defRPr>
            </a:lvl4pPr>
            <a:lvl5pPr indent="-317500" lvl="4" marL="2286000" rtl="0" algn="ctr">
              <a:spcBef>
                <a:spcPts val="0"/>
              </a:spcBef>
              <a:spcAft>
                <a:spcPts val="0"/>
              </a:spcAft>
              <a:buClr>
                <a:schemeClr val="lt1"/>
              </a:buClr>
              <a:buSzPts val="1400"/>
              <a:buChar char="○"/>
              <a:defRPr>
                <a:solidFill>
                  <a:schemeClr val="lt1"/>
                </a:solidFill>
              </a:defRPr>
            </a:lvl5pPr>
            <a:lvl6pPr indent="-317500" lvl="5" marL="2743200" rtl="0" algn="ctr">
              <a:spcBef>
                <a:spcPts val="0"/>
              </a:spcBef>
              <a:spcAft>
                <a:spcPts val="0"/>
              </a:spcAft>
              <a:buClr>
                <a:schemeClr val="lt1"/>
              </a:buClr>
              <a:buSzPts val="1400"/>
              <a:buChar char="■"/>
              <a:defRPr>
                <a:solidFill>
                  <a:schemeClr val="lt1"/>
                </a:solidFill>
              </a:defRPr>
            </a:lvl6pPr>
            <a:lvl7pPr indent="-317500" lvl="6" marL="3200400" rtl="0" algn="ctr">
              <a:spcBef>
                <a:spcPts val="0"/>
              </a:spcBef>
              <a:spcAft>
                <a:spcPts val="0"/>
              </a:spcAft>
              <a:buClr>
                <a:schemeClr val="lt1"/>
              </a:buClr>
              <a:buSzPts val="1400"/>
              <a:buChar char="●"/>
              <a:defRPr>
                <a:solidFill>
                  <a:schemeClr val="lt1"/>
                </a:solidFill>
              </a:defRPr>
            </a:lvl7pPr>
            <a:lvl8pPr indent="-317500" lvl="7" marL="3657600" rtl="0" algn="ctr">
              <a:spcBef>
                <a:spcPts val="0"/>
              </a:spcBef>
              <a:spcAft>
                <a:spcPts val="0"/>
              </a:spcAft>
              <a:buClr>
                <a:schemeClr val="lt1"/>
              </a:buClr>
              <a:buSzPts val="1400"/>
              <a:buChar char="○"/>
              <a:defRPr>
                <a:solidFill>
                  <a:schemeClr val="lt1"/>
                </a:solidFill>
              </a:defRPr>
            </a:lvl8pPr>
            <a:lvl9pPr indent="-317500" lvl="8" marL="4114800" rtl="0" algn="ctr">
              <a:spcBef>
                <a:spcPts val="0"/>
              </a:spcBef>
              <a:spcAft>
                <a:spcPts val="0"/>
              </a:spcAft>
              <a:buClr>
                <a:schemeClr val="lt1"/>
              </a:buClr>
              <a:buSzPts val="1400"/>
              <a:buChar char="■"/>
              <a:defRPr>
                <a:solidFill>
                  <a:schemeClr val="lt1"/>
                </a:solidFill>
              </a:defRPr>
            </a:lvl9pPr>
          </a:lstStyle>
          <a:p/>
        </p:txBody>
      </p:sp>
      <p:sp>
        <p:nvSpPr>
          <p:cNvPr id="123" name="Google Shape;123;p23"/>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4" name="Shape 124"/>
        <p:cNvGrpSpPr/>
        <p:nvPr/>
      </p:nvGrpSpPr>
      <p:grpSpPr>
        <a:xfrm>
          <a:off x="0" y="0"/>
          <a:ext cx="0" cy="0"/>
          <a:chOff x="0" y="0"/>
          <a:chExt cx="0" cy="0"/>
        </a:xfrm>
      </p:grpSpPr>
      <p:sp>
        <p:nvSpPr>
          <p:cNvPr id="125" name="Google Shape;125;p24"/>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52" name="Google Shape;52;p13"/>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rtl="0">
              <a:lnSpc>
                <a:spcPct val="115000"/>
              </a:lnSpc>
              <a:spcBef>
                <a:spcPts val="0"/>
              </a:spcBef>
              <a:spcAft>
                <a:spcPts val="0"/>
              </a:spcAft>
              <a:buClr>
                <a:schemeClr val="dk2"/>
              </a:buClr>
              <a:buSzPts val="1400"/>
              <a:buFont typeface="Roboto"/>
              <a:buChar char="○"/>
              <a:defRPr sz="1400">
                <a:solidFill>
                  <a:schemeClr val="dk2"/>
                </a:solidFill>
                <a:latin typeface="Roboto"/>
                <a:ea typeface="Roboto"/>
                <a:cs typeface="Roboto"/>
                <a:sym typeface="Roboto"/>
              </a:defRPr>
            </a:lvl2pPr>
            <a:lvl3pPr indent="-317500" lvl="2" marL="1371600" rtl="0">
              <a:lnSpc>
                <a:spcPct val="115000"/>
              </a:lnSpc>
              <a:spcBef>
                <a:spcPts val="0"/>
              </a:spcBef>
              <a:spcAft>
                <a:spcPts val="0"/>
              </a:spcAft>
              <a:buClr>
                <a:schemeClr val="dk2"/>
              </a:buClr>
              <a:buSzPts val="1400"/>
              <a:buFont typeface="Roboto"/>
              <a:buChar char="■"/>
              <a:defRPr sz="1400">
                <a:solidFill>
                  <a:schemeClr val="dk2"/>
                </a:solidFill>
                <a:latin typeface="Roboto"/>
                <a:ea typeface="Roboto"/>
                <a:cs typeface="Roboto"/>
                <a:sym typeface="Roboto"/>
              </a:defRPr>
            </a:lvl3pPr>
            <a:lvl4pPr indent="-317500" lvl="3" marL="1828800" rtl="0">
              <a:lnSpc>
                <a:spcPct val="115000"/>
              </a:lnSpc>
              <a:spcBef>
                <a:spcPts val="0"/>
              </a:spcBef>
              <a:spcAft>
                <a:spcPts val="0"/>
              </a:spcAft>
              <a:buClr>
                <a:schemeClr val="dk2"/>
              </a:buClr>
              <a:buSzPts val="1400"/>
              <a:buFont typeface="Roboto"/>
              <a:buChar char="●"/>
              <a:defRPr sz="1400">
                <a:solidFill>
                  <a:schemeClr val="dk2"/>
                </a:solidFill>
                <a:latin typeface="Roboto"/>
                <a:ea typeface="Roboto"/>
                <a:cs typeface="Roboto"/>
                <a:sym typeface="Roboto"/>
              </a:defRPr>
            </a:lvl4pPr>
            <a:lvl5pPr indent="-317500" lvl="4" marL="2286000" rtl="0">
              <a:lnSpc>
                <a:spcPct val="115000"/>
              </a:lnSpc>
              <a:spcBef>
                <a:spcPts val="0"/>
              </a:spcBef>
              <a:spcAft>
                <a:spcPts val="0"/>
              </a:spcAft>
              <a:buClr>
                <a:schemeClr val="dk2"/>
              </a:buClr>
              <a:buSzPts val="1400"/>
              <a:buFont typeface="Roboto"/>
              <a:buChar char="○"/>
              <a:defRPr sz="1400">
                <a:solidFill>
                  <a:schemeClr val="dk2"/>
                </a:solidFill>
                <a:latin typeface="Roboto"/>
                <a:ea typeface="Roboto"/>
                <a:cs typeface="Roboto"/>
                <a:sym typeface="Roboto"/>
              </a:defRPr>
            </a:lvl5pPr>
            <a:lvl6pPr indent="-317500" lvl="5" marL="2743200" rtl="0">
              <a:lnSpc>
                <a:spcPct val="115000"/>
              </a:lnSpc>
              <a:spcBef>
                <a:spcPts val="0"/>
              </a:spcBef>
              <a:spcAft>
                <a:spcPts val="0"/>
              </a:spcAft>
              <a:buClr>
                <a:schemeClr val="dk2"/>
              </a:buClr>
              <a:buSzPts val="1400"/>
              <a:buFont typeface="Roboto"/>
              <a:buChar char="■"/>
              <a:defRPr sz="1400">
                <a:solidFill>
                  <a:schemeClr val="dk2"/>
                </a:solidFill>
                <a:latin typeface="Roboto"/>
                <a:ea typeface="Roboto"/>
                <a:cs typeface="Roboto"/>
                <a:sym typeface="Roboto"/>
              </a:defRPr>
            </a:lvl6pPr>
            <a:lvl7pPr indent="-317500" lvl="6" marL="3200400" rtl="0">
              <a:lnSpc>
                <a:spcPct val="115000"/>
              </a:lnSpc>
              <a:spcBef>
                <a:spcPts val="0"/>
              </a:spcBef>
              <a:spcAft>
                <a:spcPts val="0"/>
              </a:spcAft>
              <a:buClr>
                <a:schemeClr val="dk2"/>
              </a:buClr>
              <a:buSzPts val="1400"/>
              <a:buFont typeface="Roboto"/>
              <a:buChar char="●"/>
              <a:defRPr sz="1400">
                <a:solidFill>
                  <a:schemeClr val="dk2"/>
                </a:solidFill>
                <a:latin typeface="Roboto"/>
                <a:ea typeface="Roboto"/>
                <a:cs typeface="Roboto"/>
                <a:sym typeface="Roboto"/>
              </a:defRPr>
            </a:lvl7pPr>
            <a:lvl8pPr indent="-317500" lvl="7" marL="3657600" rtl="0">
              <a:lnSpc>
                <a:spcPct val="115000"/>
              </a:lnSpc>
              <a:spcBef>
                <a:spcPts val="0"/>
              </a:spcBef>
              <a:spcAft>
                <a:spcPts val="0"/>
              </a:spcAft>
              <a:buClr>
                <a:schemeClr val="dk2"/>
              </a:buClr>
              <a:buSzPts val="1400"/>
              <a:buFont typeface="Roboto"/>
              <a:buChar char="○"/>
              <a:defRPr sz="1400">
                <a:solidFill>
                  <a:schemeClr val="dk2"/>
                </a:solidFill>
                <a:latin typeface="Roboto"/>
                <a:ea typeface="Roboto"/>
                <a:cs typeface="Roboto"/>
                <a:sym typeface="Roboto"/>
              </a:defRPr>
            </a:lvl8pPr>
            <a:lvl9pPr indent="-317500" lvl="8" marL="4114800" rtl="0">
              <a:lnSpc>
                <a:spcPct val="115000"/>
              </a:lnSpc>
              <a:spcBef>
                <a:spcPts val="0"/>
              </a:spcBef>
              <a:spcAft>
                <a:spcPts val="0"/>
              </a:spcAft>
              <a:buClr>
                <a:schemeClr val="dk2"/>
              </a:buClr>
              <a:buSzPts val="1400"/>
              <a:buFont typeface="Roboto"/>
              <a:buChar char="■"/>
              <a:defRPr sz="1400">
                <a:solidFill>
                  <a:schemeClr val="dk2"/>
                </a:solidFill>
                <a:latin typeface="Roboto"/>
                <a:ea typeface="Roboto"/>
                <a:cs typeface="Roboto"/>
                <a:sym typeface="Roboto"/>
              </a:defRPr>
            </a:lvl9pPr>
          </a:lstStyle>
          <a:p/>
        </p:txBody>
      </p:sp>
      <p:sp>
        <p:nvSpPr>
          <p:cNvPr id="53" name="Google Shape;53;p13"/>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lt1"/>
                </a:solidFill>
                <a:latin typeface="Roboto"/>
                <a:ea typeface="Roboto"/>
                <a:cs typeface="Roboto"/>
                <a:sym typeface="Roboto"/>
              </a:defRPr>
            </a:lvl1pPr>
            <a:lvl2pPr lvl="1" rtl="0" algn="r">
              <a:buNone/>
              <a:defRPr sz="1000">
                <a:solidFill>
                  <a:schemeClr val="lt1"/>
                </a:solidFill>
                <a:latin typeface="Roboto"/>
                <a:ea typeface="Roboto"/>
                <a:cs typeface="Roboto"/>
                <a:sym typeface="Roboto"/>
              </a:defRPr>
            </a:lvl2pPr>
            <a:lvl3pPr lvl="2" rtl="0" algn="r">
              <a:buNone/>
              <a:defRPr sz="1000">
                <a:solidFill>
                  <a:schemeClr val="lt1"/>
                </a:solidFill>
                <a:latin typeface="Roboto"/>
                <a:ea typeface="Roboto"/>
                <a:cs typeface="Roboto"/>
                <a:sym typeface="Roboto"/>
              </a:defRPr>
            </a:lvl3pPr>
            <a:lvl4pPr lvl="3" rtl="0" algn="r">
              <a:buNone/>
              <a:defRPr sz="1000">
                <a:solidFill>
                  <a:schemeClr val="lt1"/>
                </a:solidFill>
                <a:latin typeface="Roboto"/>
                <a:ea typeface="Roboto"/>
                <a:cs typeface="Roboto"/>
                <a:sym typeface="Roboto"/>
              </a:defRPr>
            </a:lvl4pPr>
            <a:lvl5pPr lvl="4" rtl="0" algn="r">
              <a:buNone/>
              <a:defRPr sz="1000">
                <a:solidFill>
                  <a:schemeClr val="lt1"/>
                </a:solidFill>
                <a:latin typeface="Roboto"/>
                <a:ea typeface="Roboto"/>
                <a:cs typeface="Roboto"/>
                <a:sym typeface="Roboto"/>
              </a:defRPr>
            </a:lvl5pPr>
            <a:lvl6pPr lvl="5" rtl="0" algn="r">
              <a:buNone/>
              <a:defRPr sz="1000">
                <a:solidFill>
                  <a:schemeClr val="lt1"/>
                </a:solidFill>
                <a:latin typeface="Roboto"/>
                <a:ea typeface="Roboto"/>
                <a:cs typeface="Roboto"/>
                <a:sym typeface="Roboto"/>
              </a:defRPr>
            </a:lvl6pPr>
            <a:lvl7pPr lvl="6" rtl="0" algn="r">
              <a:buNone/>
              <a:defRPr sz="1000">
                <a:solidFill>
                  <a:schemeClr val="lt1"/>
                </a:solidFill>
                <a:latin typeface="Roboto"/>
                <a:ea typeface="Roboto"/>
                <a:cs typeface="Roboto"/>
                <a:sym typeface="Roboto"/>
              </a:defRPr>
            </a:lvl7pPr>
            <a:lvl8pPr lvl="7" rtl="0" algn="r">
              <a:buNone/>
              <a:defRPr sz="1000">
                <a:solidFill>
                  <a:schemeClr val="lt1"/>
                </a:solidFill>
                <a:latin typeface="Roboto"/>
                <a:ea typeface="Roboto"/>
                <a:cs typeface="Roboto"/>
                <a:sym typeface="Roboto"/>
              </a:defRPr>
            </a:lvl8pPr>
            <a:lvl9pPr lvl="8" rtl="0"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hyperlink" Target="mailto:info@takenolab.com"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5"/>
          <p:cNvSpPr txBox="1"/>
          <p:nvPr>
            <p:ph idx="2" type="body"/>
          </p:nvPr>
        </p:nvSpPr>
        <p:spPr>
          <a:xfrm>
            <a:off x="4710550" y="724200"/>
            <a:ext cx="43383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sz="2900">
                <a:highlight>
                  <a:schemeClr val="dk1"/>
                </a:highlight>
              </a:rPr>
              <a:t>Dzaleka Mapping Project</a:t>
            </a:r>
            <a:endParaRPr sz="2900">
              <a:highlight>
                <a:schemeClr val="dk1"/>
              </a:highlight>
            </a:endParaRPr>
          </a:p>
          <a:p>
            <a:pPr indent="0" lvl="0" marL="0" rtl="0" algn="l">
              <a:spcBef>
                <a:spcPts val="1200"/>
              </a:spcBef>
              <a:spcAft>
                <a:spcPts val="0"/>
              </a:spcAft>
              <a:buNone/>
            </a:pPr>
            <a:r>
              <a:t/>
            </a:r>
            <a:endParaRPr sz="2200">
              <a:highlight>
                <a:schemeClr val="dk1"/>
              </a:highlight>
            </a:endParaRPr>
          </a:p>
          <a:p>
            <a:pPr indent="0" lvl="0" marL="0" rtl="0" algn="l">
              <a:spcBef>
                <a:spcPts val="1200"/>
              </a:spcBef>
              <a:spcAft>
                <a:spcPts val="1200"/>
              </a:spcAft>
              <a:buNone/>
            </a:pPr>
            <a:r>
              <a:rPr lang="en-GB" sz="2200">
                <a:highlight>
                  <a:schemeClr val="dk1"/>
                </a:highlight>
              </a:rPr>
              <a:t>OSM Mapping for People Living in Protracted Crisis</a:t>
            </a:r>
            <a:r>
              <a:rPr lang="en-GB" sz="2500">
                <a:highlight>
                  <a:schemeClr val="dk1"/>
                </a:highlight>
              </a:rPr>
              <a:t> </a:t>
            </a:r>
            <a:endParaRPr sz="2500">
              <a:highlight>
                <a:schemeClr val="dk1"/>
              </a:highlight>
            </a:endParaRPr>
          </a:p>
        </p:txBody>
      </p:sp>
      <p:sp>
        <p:nvSpPr>
          <p:cNvPr id="131" name="Google Shape;131;p25"/>
          <p:cNvSpPr txBox="1"/>
          <p:nvPr/>
        </p:nvSpPr>
        <p:spPr>
          <a:xfrm>
            <a:off x="907097" y="3262031"/>
            <a:ext cx="2850300" cy="4155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lang="en-GB" sz="1800">
                <a:latin typeface="Roboto"/>
                <a:ea typeface="Roboto"/>
                <a:cs typeface="Roboto"/>
                <a:sym typeface="Roboto"/>
              </a:rPr>
              <a:t>map</a:t>
            </a:r>
            <a:r>
              <a:rPr lang="en-GB" sz="1800">
                <a:solidFill>
                  <a:srgbClr val="FF0000"/>
                </a:solidFill>
                <a:latin typeface="Roboto"/>
                <a:ea typeface="Roboto"/>
                <a:cs typeface="Roboto"/>
                <a:sym typeface="Roboto"/>
              </a:rPr>
              <a:t>s</a:t>
            </a:r>
            <a:r>
              <a:rPr lang="en-GB" sz="1800">
                <a:latin typeface="Roboto"/>
                <a:ea typeface="Roboto"/>
                <a:cs typeface="Roboto"/>
                <a:sym typeface="Roboto"/>
              </a:rPr>
              <a:t>malawi@gmail.com</a:t>
            </a:r>
            <a:endParaRPr sz="1800">
              <a:latin typeface="Roboto"/>
              <a:ea typeface="Roboto"/>
              <a:cs typeface="Roboto"/>
              <a:sym typeface="Roboto"/>
            </a:endParaRPr>
          </a:p>
        </p:txBody>
      </p:sp>
      <p:pic>
        <p:nvPicPr>
          <p:cNvPr id="132" name="Google Shape;132;p25"/>
          <p:cNvPicPr preferRelativeResize="0"/>
          <p:nvPr/>
        </p:nvPicPr>
        <p:blipFill>
          <a:blip r:embed="rId3">
            <a:alphaModFix/>
          </a:blip>
          <a:stretch>
            <a:fillRect/>
          </a:stretch>
        </p:blipFill>
        <p:spPr>
          <a:xfrm>
            <a:off x="166250" y="614825"/>
            <a:ext cx="4405750" cy="264719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p34"/>
          <p:cNvPicPr preferRelativeResize="0"/>
          <p:nvPr/>
        </p:nvPicPr>
        <p:blipFill rotWithShape="1">
          <a:blip r:embed="rId3">
            <a:alphaModFix/>
          </a:blip>
          <a:srcRect b="0" l="-970" r="970" t="0"/>
          <a:stretch/>
        </p:blipFill>
        <p:spPr>
          <a:xfrm>
            <a:off x="71475" y="57975"/>
            <a:ext cx="3502500" cy="4797249"/>
          </a:xfrm>
          <a:prstGeom prst="rect">
            <a:avLst/>
          </a:prstGeom>
          <a:noFill/>
          <a:ln>
            <a:noFill/>
          </a:ln>
        </p:spPr>
      </p:pic>
      <p:sp>
        <p:nvSpPr>
          <p:cNvPr id="225" name="Google Shape;225;p34"/>
          <p:cNvSpPr txBox="1"/>
          <p:nvPr/>
        </p:nvSpPr>
        <p:spPr>
          <a:xfrm>
            <a:off x="215800" y="3823475"/>
            <a:ext cx="957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pic>
        <p:nvPicPr>
          <p:cNvPr id="226" name="Google Shape;226;p34"/>
          <p:cNvPicPr preferRelativeResize="0"/>
          <p:nvPr/>
        </p:nvPicPr>
        <p:blipFill>
          <a:blip r:embed="rId4">
            <a:alphaModFix/>
          </a:blip>
          <a:stretch>
            <a:fillRect/>
          </a:stretch>
        </p:blipFill>
        <p:spPr>
          <a:xfrm>
            <a:off x="5431876" y="57975"/>
            <a:ext cx="3664350" cy="4838700"/>
          </a:xfrm>
          <a:prstGeom prst="rect">
            <a:avLst/>
          </a:prstGeom>
          <a:noFill/>
          <a:ln>
            <a:noFill/>
          </a:ln>
        </p:spPr>
      </p:pic>
      <p:sp>
        <p:nvSpPr>
          <p:cNvPr id="227" name="Google Shape;227;p34"/>
          <p:cNvSpPr txBox="1"/>
          <p:nvPr/>
        </p:nvSpPr>
        <p:spPr>
          <a:xfrm>
            <a:off x="3657450" y="1497025"/>
            <a:ext cx="17085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rgbClr val="FF9900"/>
                </a:solidFill>
                <a:latin typeface="Roboto"/>
                <a:ea typeface="Roboto"/>
                <a:cs typeface="Roboto"/>
                <a:sym typeface="Roboto"/>
              </a:rPr>
              <a:t>Orange</a:t>
            </a:r>
            <a:r>
              <a:rPr lang="en-GB">
                <a:solidFill>
                  <a:schemeClr val="dk1"/>
                </a:solidFill>
                <a:latin typeface="Roboto"/>
                <a:ea typeface="Roboto"/>
                <a:cs typeface="Roboto"/>
                <a:sym typeface="Roboto"/>
              </a:rPr>
              <a:t>- Mapped out buildings</a:t>
            </a:r>
            <a:endParaRPr>
              <a:solidFill>
                <a:schemeClr val="dk1"/>
              </a:solidFill>
              <a:latin typeface="Roboto"/>
              <a:ea typeface="Roboto"/>
              <a:cs typeface="Roboto"/>
              <a:sym typeface="Roboto"/>
            </a:endParaRPr>
          </a:p>
          <a:p>
            <a:pPr indent="0" lvl="0" marL="0" rtl="0" algn="l">
              <a:spcBef>
                <a:spcPts val="0"/>
              </a:spcBef>
              <a:spcAft>
                <a:spcPts val="0"/>
              </a:spcAft>
              <a:buNone/>
            </a:pPr>
            <a:r>
              <a:t/>
            </a:r>
            <a:endParaRPr>
              <a:solidFill>
                <a:schemeClr val="dk1"/>
              </a:solidFill>
              <a:latin typeface="Roboto"/>
              <a:ea typeface="Roboto"/>
              <a:cs typeface="Roboto"/>
              <a:sym typeface="Roboto"/>
            </a:endParaRPr>
          </a:p>
          <a:p>
            <a:pPr indent="0" lvl="0" marL="0" rtl="0" algn="l">
              <a:spcBef>
                <a:spcPts val="0"/>
              </a:spcBef>
              <a:spcAft>
                <a:spcPts val="0"/>
              </a:spcAft>
              <a:buNone/>
            </a:pPr>
            <a:r>
              <a:rPr lang="en-GB">
                <a:solidFill>
                  <a:srgbClr val="6FA8DC"/>
                </a:solidFill>
                <a:latin typeface="Roboto"/>
                <a:ea typeface="Roboto"/>
                <a:cs typeface="Roboto"/>
                <a:sym typeface="Roboto"/>
              </a:rPr>
              <a:t>Blue</a:t>
            </a:r>
            <a:r>
              <a:rPr lang="en-GB">
                <a:solidFill>
                  <a:schemeClr val="dk1"/>
                </a:solidFill>
                <a:latin typeface="Roboto"/>
                <a:ea typeface="Roboto"/>
                <a:cs typeface="Roboto"/>
                <a:sym typeface="Roboto"/>
              </a:rPr>
              <a:t>- Buildings mapped under the project. From July 2021 to present</a:t>
            </a:r>
            <a:endParaRPr>
              <a:solidFill>
                <a:schemeClr val="dk1"/>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5"/>
          <p:cNvSpPr txBox="1"/>
          <p:nvPr>
            <p:ph type="title"/>
          </p:nvPr>
        </p:nvSpPr>
        <p:spPr>
          <a:xfrm>
            <a:off x="311700" y="97869"/>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Lessons learnt</a:t>
            </a:r>
            <a:endParaRPr/>
          </a:p>
        </p:txBody>
      </p:sp>
      <p:sp>
        <p:nvSpPr>
          <p:cNvPr id="233" name="Google Shape;233;p35"/>
          <p:cNvSpPr txBox="1"/>
          <p:nvPr>
            <p:ph idx="1" type="body"/>
          </p:nvPr>
        </p:nvSpPr>
        <p:spPr>
          <a:xfrm>
            <a:off x="217300" y="751100"/>
            <a:ext cx="8520600" cy="3635400"/>
          </a:xfrm>
          <a:prstGeom prst="rect">
            <a:avLst/>
          </a:prstGeom>
        </p:spPr>
        <p:txBody>
          <a:bodyPr anchorCtr="0" anchor="t" bIns="91425" lIns="91425" spcFirstLastPara="1" rIns="91425" wrap="square" tIns="91425">
            <a:normAutofit/>
          </a:bodyPr>
          <a:lstStyle/>
          <a:p>
            <a:pPr indent="-342900" lvl="0" marL="457200" rtl="0" algn="l">
              <a:lnSpc>
                <a:spcPct val="200000"/>
              </a:lnSpc>
              <a:spcBef>
                <a:spcPts val="0"/>
              </a:spcBef>
              <a:spcAft>
                <a:spcPts val="0"/>
              </a:spcAft>
              <a:buClr>
                <a:schemeClr val="dk1"/>
              </a:buClr>
              <a:buSzPts val="1800"/>
              <a:buChar char="●"/>
            </a:pPr>
            <a:r>
              <a:rPr lang="en-GB">
                <a:solidFill>
                  <a:schemeClr val="accent4"/>
                </a:solidFill>
              </a:rPr>
              <a:t>Collaboration </a:t>
            </a:r>
            <a:r>
              <a:rPr lang="en-GB">
                <a:solidFill>
                  <a:schemeClr val="dk1"/>
                </a:solidFill>
              </a:rPr>
              <a:t>makes the dream work.</a:t>
            </a:r>
            <a:endParaRPr>
              <a:solidFill>
                <a:schemeClr val="dk1"/>
              </a:solidFill>
            </a:endParaRPr>
          </a:p>
          <a:p>
            <a:pPr indent="-342900" lvl="0" marL="457200" rtl="0" algn="l">
              <a:lnSpc>
                <a:spcPct val="200000"/>
              </a:lnSpc>
              <a:spcBef>
                <a:spcPts val="0"/>
              </a:spcBef>
              <a:spcAft>
                <a:spcPts val="0"/>
              </a:spcAft>
              <a:buClr>
                <a:schemeClr val="dk1"/>
              </a:buClr>
              <a:buSzPts val="1800"/>
              <a:buChar char="●"/>
            </a:pPr>
            <a:r>
              <a:rPr lang="en-GB">
                <a:solidFill>
                  <a:schemeClr val="accent4"/>
                </a:solidFill>
              </a:rPr>
              <a:t>Quick adaptation,</a:t>
            </a:r>
            <a:r>
              <a:rPr lang="en-GB">
                <a:solidFill>
                  <a:schemeClr val="dk1"/>
                </a:solidFill>
              </a:rPr>
              <a:t> especially now with the pandemic.</a:t>
            </a:r>
            <a:endParaRPr>
              <a:solidFill>
                <a:schemeClr val="dk1"/>
              </a:solidFill>
            </a:endParaRPr>
          </a:p>
          <a:p>
            <a:pPr indent="-342900" lvl="0" marL="457200" rtl="0" algn="l">
              <a:lnSpc>
                <a:spcPct val="200000"/>
              </a:lnSpc>
              <a:spcBef>
                <a:spcPts val="0"/>
              </a:spcBef>
              <a:spcAft>
                <a:spcPts val="0"/>
              </a:spcAft>
              <a:buClr>
                <a:schemeClr val="dk1"/>
              </a:buClr>
              <a:buSzPts val="1800"/>
              <a:buChar char="●"/>
            </a:pPr>
            <a:r>
              <a:rPr lang="en-GB">
                <a:solidFill>
                  <a:schemeClr val="dk1"/>
                </a:solidFill>
              </a:rPr>
              <a:t>Community involvement and partnerships are key to a projects success</a:t>
            </a:r>
            <a:endParaRPr>
              <a:solidFill>
                <a:schemeClr val="dk1"/>
              </a:solidFill>
            </a:endParaRPr>
          </a:p>
          <a:p>
            <a:pPr indent="-342900" lvl="0" marL="457200" rtl="0" algn="l">
              <a:lnSpc>
                <a:spcPct val="200000"/>
              </a:lnSpc>
              <a:spcBef>
                <a:spcPts val="0"/>
              </a:spcBef>
              <a:spcAft>
                <a:spcPts val="0"/>
              </a:spcAft>
              <a:buClr>
                <a:schemeClr val="dk1"/>
              </a:buClr>
              <a:buSzPts val="1800"/>
              <a:buChar char="●"/>
            </a:pPr>
            <a:r>
              <a:rPr lang="en-GB">
                <a:solidFill>
                  <a:schemeClr val="dk1"/>
                </a:solidFill>
              </a:rPr>
              <a:t>Youth are eager to learn about new technology and their applications, but there are limited opportunities for them to do so.</a:t>
            </a:r>
            <a:endParaRPr>
              <a:solidFill>
                <a:schemeClr val="dk1"/>
              </a:solidFill>
            </a:endParaRPr>
          </a:p>
          <a:p>
            <a:pPr indent="-342900" lvl="0" marL="457200" rtl="0" algn="l">
              <a:lnSpc>
                <a:spcPct val="200000"/>
              </a:lnSpc>
              <a:spcBef>
                <a:spcPts val="0"/>
              </a:spcBef>
              <a:spcAft>
                <a:spcPts val="0"/>
              </a:spcAft>
              <a:buClr>
                <a:schemeClr val="dk1"/>
              </a:buClr>
              <a:buSzPts val="1800"/>
              <a:buChar char="●"/>
            </a:pPr>
            <a:r>
              <a:rPr lang="en-GB">
                <a:solidFill>
                  <a:schemeClr val="dk1"/>
                </a:solidFill>
              </a:rPr>
              <a:t>The cost of GIS technologies and the </a:t>
            </a:r>
            <a:r>
              <a:rPr lang="en-GB">
                <a:solidFill>
                  <a:schemeClr val="accent4"/>
                </a:solidFill>
              </a:rPr>
              <a:t>internet</a:t>
            </a:r>
            <a:r>
              <a:rPr lang="en-GB">
                <a:solidFill>
                  <a:schemeClr val="dk1"/>
                </a:solidFill>
              </a:rPr>
              <a:t> are significant barriers to entry</a:t>
            </a:r>
            <a:endParaRPr>
              <a:solidFill>
                <a:schemeClr val="dk1"/>
              </a:solidFill>
            </a:endParaRPr>
          </a:p>
        </p:txBody>
      </p:sp>
      <p:pic>
        <p:nvPicPr>
          <p:cNvPr id="234" name="Google Shape;234;p35"/>
          <p:cNvPicPr preferRelativeResize="0"/>
          <p:nvPr/>
        </p:nvPicPr>
        <p:blipFill>
          <a:blip r:embed="rId3">
            <a:alphaModFix/>
          </a:blip>
          <a:stretch>
            <a:fillRect/>
          </a:stretch>
        </p:blipFill>
        <p:spPr>
          <a:xfrm>
            <a:off x="7826200" y="59775"/>
            <a:ext cx="1197900" cy="326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6"/>
          <p:cNvSpPr txBox="1"/>
          <p:nvPr>
            <p:ph idx="1" type="body"/>
          </p:nvPr>
        </p:nvSpPr>
        <p:spPr>
          <a:xfrm>
            <a:off x="1696750" y="3785600"/>
            <a:ext cx="4631100" cy="388500"/>
          </a:xfrm>
          <a:prstGeom prst="rect">
            <a:avLst/>
          </a:prstGeom>
        </p:spPr>
        <p:txBody>
          <a:bodyPr anchorCtr="0" anchor="t" bIns="91425" lIns="91425" spcFirstLastPara="1" rIns="91425" wrap="square" tIns="91425">
            <a:noAutofit/>
          </a:bodyPr>
          <a:lstStyle/>
          <a:p>
            <a:pPr indent="0" lvl="0" marL="0" rtl="0" algn="ctr">
              <a:lnSpc>
                <a:spcPct val="95000"/>
              </a:lnSpc>
              <a:spcBef>
                <a:spcPts val="0"/>
              </a:spcBef>
              <a:spcAft>
                <a:spcPts val="1200"/>
              </a:spcAft>
              <a:buSzPts val="852"/>
              <a:buNone/>
            </a:pPr>
            <a:r>
              <a:rPr lang="en-GB" sz="1895">
                <a:solidFill>
                  <a:schemeClr val="dk1"/>
                </a:solidFill>
                <a:latin typeface="Arial"/>
                <a:ea typeface="Arial"/>
                <a:cs typeface="Arial"/>
                <a:sym typeface="Arial"/>
              </a:rPr>
              <a:t>WHAT NEXT?</a:t>
            </a:r>
            <a:endParaRPr sz="1895">
              <a:solidFill>
                <a:schemeClr val="dk1"/>
              </a:solidFill>
              <a:latin typeface="Arial"/>
              <a:ea typeface="Arial"/>
              <a:cs typeface="Arial"/>
              <a:sym typeface="Arial"/>
            </a:endParaRPr>
          </a:p>
        </p:txBody>
      </p:sp>
      <p:pic>
        <p:nvPicPr>
          <p:cNvPr id="240" name="Google Shape;240;p36"/>
          <p:cNvPicPr preferRelativeResize="0"/>
          <p:nvPr/>
        </p:nvPicPr>
        <p:blipFill>
          <a:blip r:embed="rId3">
            <a:alphaModFix/>
          </a:blip>
          <a:stretch>
            <a:fillRect/>
          </a:stretch>
        </p:blipFill>
        <p:spPr>
          <a:xfrm>
            <a:off x="1510525" y="195550"/>
            <a:ext cx="5671150" cy="3250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6"/>
          <p:cNvSpPr txBox="1"/>
          <p:nvPr>
            <p:ph type="title"/>
          </p:nvPr>
        </p:nvSpPr>
        <p:spPr>
          <a:xfrm>
            <a:off x="78956" y="103163"/>
            <a:ext cx="4714800" cy="4937100"/>
          </a:xfrm>
          <a:prstGeom prst="rect">
            <a:avLst/>
          </a:prstGeom>
          <a:solidFill>
            <a:schemeClr val="lt1"/>
          </a:solidFill>
          <a:ln cap="flat" cmpd="sng" w="9525">
            <a:solidFill>
              <a:schemeClr val="lt1"/>
            </a:solidFill>
            <a:prstDash val="solid"/>
            <a:round/>
            <a:headEnd len="sm" w="sm" type="none"/>
            <a:tailEnd len="sm" w="sm" type="none"/>
          </a:ln>
        </p:spPr>
        <p:txBody>
          <a:bodyPr anchorCtr="0" anchor="b" bIns="91425" lIns="91425" spcFirstLastPara="1" rIns="91425" wrap="square" tIns="91425">
            <a:noAutofit/>
          </a:bodyPr>
          <a:lstStyle/>
          <a:p>
            <a:pPr indent="-254000" lvl="0" marL="342900" rtl="0" algn="just">
              <a:lnSpc>
                <a:spcPct val="150000"/>
              </a:lnSpc>
              <a:spcBef>
                <a:spcPts val="0"/>
              </a:spcBef>
              <a:spcAft>
                <a:spcPts val="0"/>
              </a:spcAft>
              <a:buClr>
                <a:schemeClr val="dk1"/>
              </a:buClr>
              <a:buSzPts val="1400"/>
              <a:buChar char="●"/>
            </a:pPr>
            <a:r>
              <a:rPr lang="en-GB" sz="1400">
                <a:solidFill>
                  <a:schemeClr val="dk1"/>
                </a:solidFill>
                <a:highlight>
                  <a:schemeClr val="lt1"/>
                </a:highlight>
              </a:rPr>
              <a:t>Founded in December 2020 by </a:t>
            </a:r>
            <a:r>
              <a:rPr lang="en-GB" sz="1400">
                <a:solidFill>
                  <a:srgbClr val="D23737"/>
                </a:solidFill>
                <a:highlight>
                  <a:schemeClr val="lt1"/>
                </a:highlight>
              </a:rPr>
              <a:t>Ndapile Mkuwu</a:t>
            </a:r>
            <a:r>
              <a:rPr lang="en-GB" sz="1400">
                <a:solidFill>
                  <a:schemeClr val="dk1"/>
                </a:solidFill>
                <a:highlight>
                  <a:schemeClr val="lt1"/>
                </a:highlight>
              </a:rPr>
              <a:t> and </a:t>
            </a:r>
            <a:r>
              <a:rPr lang="en-GB" sz="1400">
                <a:solidFill>
                  <a:srgbClr val="D23737"/>
                </a:solidFill>
                <a:highlight>
                  <a:schemeClr val="lt1"/>
                </a:highlight>
              </a:rPr>
              <a:t>Zola Manyungwa.</a:t>
            </a:r>
            <a:endParaRPr sz="1400">
              <a:solidFill>
                <a:srgbClr val="D23737"/>
              </a:solidFill>
              <a:highlight>
                <a:schemeClr val="lt1"/>
              </a:highlight>
            </a:endParaRPr>
          </a:p>
          <a:p>
            <a:pPr indent="-254000" lvl="0" marL="342900" rtl="0" algn="just">
              <a:lnSpc>
                <a:spcPct val="150000"/>
              </a:lnSpc>
              <a:spcBef>
                <a:spcPts val="900"/>
              </a:spcBef>
              <a:spcAft>
                <a:spcPts val="0"/>
              </a:spcAft>
              <a:buClr>
                <a:schemeClr val="dk1"/>
              </a:buClr>
              <a:buSzPts val="1400"/>
              <a:buChar char="●"/>
            </a:pPr>
            <a:r>
              <a:rPr lang="en-GB" sz="1400">
                <a:solidFill>
                  <a:schemeClr val="dk1"/>
                </a:solidFill>
                <a:highlight>
                  <a:schemeClr val="lt1"/>
                </a:highlight>
              </a:rPr>
              <a:t>YouthMappers Leadership Fellowship </a:t>
            </a:r>
            <a:r>
              <a:rPr lang="en-GB" sz="1400">
                <a:solidFill>
                  <a:schemeClr val="dk1"/>
                </a:solidFill>
                <a:highlight>
                  <a:schemeClr val="lt1"/>
                </a:highlight>
              </a:rPr>
              <a:t>Program</a:t>
            </a:r>
            <a:r>
              <a:rPr lang="en-GB" sz="1400">
                <a:solidFill>
                  <a:schemeClr val="dk1"/>
                </a:solidFill>
                <a:highlight>
                  <a:schemeClr val="lt1"/>
                </a:highlight>
              </a:rPr>
              <a:t> and African Drone and Data Academy (ADDA)alumni . </a:t>
            </a:r>
            <a:endParaRPr sz="1400">
              <a:solidFill>
                <a:schemeClr val="dk1"/>
              </a:solidFill>
              <a:highlight>
                <a:schemeClr val="lt1"/>
              </a:highlight>
            </a:endParaRPr>
          </a:p>
          <a:p>
            <a:pPr indent="-254000" lvl="0" marL="342900" rtl="0" algn="just">
              <a:lnSpc>
                <a:spcPct val="150000"/>
              </a:lnSpc>
              <a:spcBef>
                <a:spcPts val="900"/>
              </a:spcBef>
              <a:spcAft>
                <a:spcPts val="0"/>
              </a:spcAft>
              <a:buClr>
                <a:schemeClr val="dk1"/>
              </a:buClr>
              <a:buSzPts val="1400"/>
              <a:buChar char="●"/>
            </a:pPr>
            <a:r>
              <a:rPr lang="en-GB" sz="1400">
                <a:solidFill>
                  <a:srgbClr val="D23737"/>
                </a:solidFill>
                <a:highlight>
                  <a:schemeClr val="lt1"/>
                </a:highlight>
              </a:rPr>
              <a:t>Ndapile</a:t>
            </a:r>
            <a:r>
              <a:rPr lang="en-GB" sz="1400">
                <a:solidFill>
                  <a:schemeClr val="dk1"/>
                </a:solidFill>
                <a:highlight>
                  <a:schemeClr val="lt1"/>
                </a:highlight>
              </a:rPr>
              <a:t> - Instructor at the African Drone and Data Academy (ADDA) and a YouthMappers Regional Ambassador.</a:t>
            </a:r>
            <a:endParaRPr sz="1400">
              <a:solidFill>
                <a:schemeClr val="dk1"/>
              </a:solidFill>
              <a:highlight>
                <a:schemeClr val="lt1"/>
              </a:highlight>
            </a:endParaRPr>
          </a:p>
          <a:p>
            <a:pPr indent="-254000" lvl="0" marL="342900" rtl="0" algn="just">
              <a:lnSpc>
                <a:spcPct val="150000"/>
              </a:lnSpc>
              <a:spcBef>
                <a:spcPts val="900"/>
              </a:spcBef>
              <a:spcAft>
                <a:spcPts val="0"/>
              </a:spcAft>
              <a:buClr>
                <a:schemeClr val="dk1"/>
              </a:buClr>
              <a:buSzPts val="1400"/>
              <a:buChar char="●"/>
            </a:pPr>
            <a:r>
              <a:rPr lang="en-GB" sz="1400">
                <a:solidFill>
                  <a:srgbClr val="D23737"/>
                </a:solidFill>
                <a:highlight>
                  <a:schemeClr val="lt1"/>
                </a:highlight>
              </a:rPr>
              <a:t>Zola </a:t>
            </a:r>
            <a:r>
              <a:rPr lang="en-GB" sz="1400">
                <a:solidFill>
                  <a:schemeClr val="dk1"/>
                </a:solidFill>
                <a:highlight>
                  <a:schemeClr val="lt1"/>
                </a:highlight>
              </a:rPr>
              <a:t>- </a:t>
            </a:r>
            <a:r>
              <a:rPr lang="en-GB" sz="1400">
                <a:solidFill>
                  <a:schemeClr val="dk1"/>
                </a:solidFill>
                <a:highlight>
                  <a:schemeClr val="lt1"/>
                </a:highlight>
              </a:rPr>
              <a:t>Instructor</a:t>
            </a:r>
            <a:r>
              <a:rPr lang="en-GB" sz="1400">
                <a:solidFill>
                  <a:schemeClr val="dk1"/>
                </a:solidFill>
                <a:highlight>
                  <a:schemeClr val="lt1"/>
                </a:highlight>
              </a:rPr>
              <a:t> at the University of Malawi and  Graduate Research Assistant (GRA) at West Virginia University.</a:t>
            </a:r>
            <a:endParaRPr sz="1200">
              <a:solidFill>
                <a:schemeClr val="dk1"/>
              </a:solidFill>
              <a:highlight>
                <a:schemeClr val="lt1"/>
              </a:highlight>
            </a:endParaRPr>
          </a:p>
          <a:p>
            <a:pPr indent="0" lvl="0" marL="0" rtl="0" algn="l">
              <a:lnSpc>
                <a:spcPct val="150000"/>
              </a:lnSpc>
              <a:spcBef>
                <a:spcPts val="900"/>
              </a:spcBef>
              <a:spcAft>
                <a:spcPts val="0"/>
              </a:spcAft>
              <a:buSzPts val="700"/>
              <a:buNone/>
            </a:pPr>
            <a:r>
              <a:t/>
            </a:r>
            <a:endParaRPr sz="4200"/>
          </a:p>
        </p:txBody>
      </p:sp>
      <p:sp>
        <p:nvSpPr>
          <p:cNvPr id="139" name="Google Shape;139;p26"/>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140" name="Google Shape;140;p26"/>
          <p:cNvSpPr txBox="1"/>
          <p:nvPr/>
        </p:nvSpPr>
        <p:spPr>
          <a:xfrm>
            <a:off x="7354350" y="4229850"/>
            <a:ext cx="1703100" cy="3693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b="1" lang="en-GB" sz="1500">
                <a:solidFill>
                  <a:schemeClr val="lt1"/>
                </a:solidFill>
                <a:latin typeface="Roboto"/>
                <a:ea typeface="Roboto"/>
                <a:cs typeface="Roboto"/>
                <a:sym typeface="Roboto"/>
              </a:rPr>
              <a:t>Zola Manyungwa</a:t>
            </a:r>
            <a:endParaRPr b="1" sz="1500">
              <a:solidFill>
                <a:schemeClr val="lt1"/>
              </a:solidFill>
              <a:latin typeface="Roboto"/>
              <a:ea typeface="Roboto"/>
              <a:cs typeface="Roboto"/>
              <a:sym typeface="Roboto"/>
            </a:endParaRPr>
          </a:p>
        </p:txBody>
      </p:sp>
      <p:sp>
        <p:nvSpPr>
          <p:cNvPr id="141" name="Google Shape;141;p26"/>
          <p:cNvSpPr txBox="1"/>
          <p:nvPr/>
        </p:nvSpPr>
        <p:spPr>
          <a:xfrm>
            <a:off x="7309181" y="2007769"/>
            <a:ext cx="1567800" cy="3693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b="1" lang="en-GB" sz="1500">
                <a:solidFill>
                  <a:schemeClr val="lt1"/>
                </a:solidFill>
                <a:latin typeface="Roboto"/>
                <a:ea typeface="Roboto"/>
                <a:cs typeface="Roboto"/>
                <a:sym typeface="Roboto"/>
              </a:rPr>
              <a:t>Ndapile Mkuwu</a:t>
            </a:r>
            <a:endParaRPr b="1" sz="1500">
              <a:solidFill>
                <a:schemeClr val="lt1"/>
              </a:solidFill>
              <a:latin typeface="Roboto"/>
              <a:ea typeface="Roboto"/>
              <a:cs typeface="Roboto"/>
              <a:sym typeface="Roboto"/>
            </a:endParaRPr>
          </a:p>
        </p:txBody>
      </p:sp>
      <p:pic>
        <p:nvPicPr>
          <p:cNvPr id="142" name="Google Shape;142;p26"/>
          <p:cNvPicPr preferRelativeResize="0"/>
          <p:nvPr/>
        </p:nvPicPr>
        <p:blipFill>
          <a:blip r:embed="rId3">
            <a:alphaModFix/>
          </a:blip>
          <a:stretch>
            <a:fillRect/>
          </a:stretch>
        </p:blipFill>
        <p:spPr>
          <a:xfrm>
            <a:off x="4793756" y="103169"/>
            <a:ext cx="2255794" cy="2124069"/>
          </a:xfrm>
          <a:prstGeom prst="rect">
            <a:avLst/>
          </a:prstGeom>
          <a:noFill/>
          <a:ln>
            <a:noFill/>
          </a:ln>
        </p:spPr>
      </p:pic>
      <p:pic>
        <p:nvPicPr>
          <p:cNvPr id="143" name="Google Shape;143;p26"/>
          <p:cNvPicPr preferRelativeResize="0"/>
          <p:nvPr/>
        </p:nvPicPr>
        <p:blipFill>
          <a:blip r:embed="rId4">
            <a:alphaModFix/>
          </a:blip>
          <a:stretch>
            <a:fillRect/>
          </a:stretch>
        </p:blipFill>
        <p:spPr>
          <a:xfrm>
            <a:off x="4946156" y="2571744"/>
            <a:ext cx="2255793" cy="215030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7"/>
          <p:cNvSpPr txBox="1"/>
          <p:nvPr/>
        </p:nvSpPr>
        <p:spPr>
          <a:xfrm>
            <a:off x="406050" y="168994"/>
            <a:ext cx="3327600" cy="6312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GB" sz="3200">
                <a:solidFill>
                  <a:schemeClr val="dk1"/>
                </a:solidFill>
                <a:latin typeface="Roboto"/>
                <a:ea typeface="Roboto"/>
                <a:cs typeface="Roboto"/>
                <a:sym typeface="Roboto"/>
              </a:rPr>
              <a:t>Mission</a:t>
            </a:r>
            <a:endParaRPr sz="3200">
              <a:solidFill>
                <a:schemeClr val="dk1"/>
              </a:solidFill>
              <a:latin typeface="Roboto"/>
              <a:ea typeface="Roboto"/>
              <a:cs typeface="Roboto"/>
              <a:sym typeface="Roboto"/>
            </a:endParaRPr>
          </a:p>
        </p:txBody>
      </p:sp>
      <p:sp>
        <p:nvSpPr>
          <p:cNvPr id="149" name="Google Shape;149;p27"/>
          <p:cNvSpPr/>
          <p:nvPr/>
        </p:nvSpPr>
        <p:spPr>
          <a:xfrm>
            <a:off x="203025" y="803944"/>
            <a:ext cx="8549928" cy="4125276"/>
          </a:xfrm>
          <a:prstGeom prst="cloud">
            <a:avLst/>
          </a:prstGeom>
          <a:solidFill>
            <a:schemeClr val="lt1"/>
          </a:solidFill>
          <a:ln cap="flat" cmpd="sng" w="19050">
            <a:solidFill>
              <a:schemeClr val="accent4"/>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0" name="Google Shape;150;p27"/>
          <p:cNvSpPr txBox="1"/>
          <p:nvPr/>
        </p:nvSpPr>
        <p:spPr>
          <a:xfrm>
            <a:off x="1342256" y="1570678"/>
            <a:ext cx="5944200" cy="2624400"/>
          </a:xfrm>
          <a:prstGeom prst="rect">
            <a:avLst/>
          </a:prstGeom>
          <a:noFill/>
          <a:ln>
            <a:noFill/>
          </a:ln>
        </p:spPr>
        <p:txBody>
          <a:bodyPr anchorCtr="0" anchor="t" bIns="68575" lIns="68575" spcFirstLastPara="1" rIns="68575" wrap="square" tIns="68575">
            <a:spAutoFit/>
          </a:bodyPr>
          <a:lstStyle/>
          <a:p>
            <a:pPr indent="0" lvl="0" marL="342900" rtl="0" algn="just">
              <a:lnSpc>
                <a:spcPct val="150000"/>
              </a:lnSpc>
              <a:spcBef>
                <a:spcPts val="0"/>
              </a:spcBef>
              <a:spcAft>
                <a:spcPts val="600"/>
              </a:spcAft>
              <a:buNone/>
            </a:pPr>
            <a:r>
              <a:rPr lang="en-GB" sz="1900">
                <a:solidFill>
                  <a:schemeClr val="dk1"/>
                </a:solidFill>
                <a:highlight>
                  <a:schemeClr val="lt1"/>
                </a:highlight>
                <a:latin typeface="Roboto"/>
                <a:ea typeface="Roboto"/>
                <a:cs typeface="Roboto"/>
                <a:sym typeface="Roboto"/>
              </a:rPr>
              <a:t>Create, engage, and work with </a:t>
            </a:r>
            <a:r>
              <a:rPr lang="en-GB" sz="1900">
                <a:solidFill>
                  <a:schemeClr val="accent4"/>
                </a:solidFill>
                <a:highlight>
                  <a:schemeClr val="lt1"/>
                </a:highlight>
                <a:latin typeface="Roboto"/>
                <a:ea typeface="Roboto"/>
                <a:cs typeface="Roboto"/>
                <a:sym typeface="Roboto"/>
              </a:rPr>
              <a:t>youth-based</a:t>
            </a:r>
            <a:r>
              <a:rPr lang="en-GB" sz="1900">
                <a:solidFill>
                  <a:schemeClr val="dk1"/>
                </a:solidFill>
                <a:highlight>
                  <a:schemeClr val="lt1"/>
                </a:highlight>
                <a:latin typeface="Roboto"/>
                <a:ea typeface="Roboto"/>
                <a:cs typeface="Roboto"/>
                <a:sym typeface="Roboto"/>
              </a:rPr>
              <a:t> communities in the creation of open-source geospatial data, using </a:t>
            </a:r>
            <a:r>
              <a:rPr lang="en-GB" sz="1900">
                <a:solidFill>
                  <a:schemeClr val="accent4"/>
                </a:solidFill>
                <a:highlight>
                  <a:schemeClr val="lt1"/>
                </a:highlight>
                <a:latin typeface="Roboto"/>
                <a:ea typeface="Roboto"/>
                <a:cs typeface="Roboto"/>
                <a:sym typeface="Roboto"/>
              </a:rPr>
              <a:t>Geospatial technology,</a:t>
            </a:r>
            <a:r>
              <a:rPr lang="en-GB" sz="1900">
                <a:solidFill>
                  <a:schemeClr val="dk1"/>
                </a:solidFill>
                <a:highlight>
                  <a:schemeClr val="lt1"/>
                </a:highlight>
                <a:latin typeface="Roboto"/>
                <a:ea typeface="Roboto"/>
                <a:cs typeface="Roboto"/>
                <a:sym typeface="Roboto"/>
              </a:rPr>
              <a:t> as one of the means of contributing towards addressing local developmental and humanitarian issues in Malawi.</a:t>
            </a:r>
            <a:endParaRPr sz="1100">
              <a:solidFill>
                <a:schemeClr val="dk1"/>
              </a:solidFill>
              <a:highlight>
                <a:schemeClr val="lt1"/>
              </a:highlight>
              <a:latin typeface="Roboto"/>
              <a:ea typeface="Roboto"/>
              <a:cs typeface="Roboto"/>
              <a:sym typeface="Roboto"/>
            </a:endParaRPr>
          </a:p>
        </p:txBody>
      </p:sp>
      <p:sp>
        <p:nvSpPr>
          <p:cNvPr id="151" name="Google Shape;151;p27"/>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solidFill>
                  <a:schemeClr val="lt1"/>
                </a:solidFill>
              </a:rPr>
              <a:t>‹#›</a:t>
            </a:fld>
            <a:endParaRPr>
              <a:solidFill>
                <a:schemeClr val="lt1"/>
              </a:solidFill>
            </a:endParaRPr>
          </a:p>
        </p:txBody>
      </p:sp>
      <p:pic>
        <p:nvPicPr>
          <p:cNvPr id="152" name="Google Shape;152;p27"/>
          <p:cNvPicPr preferRelativeResize="0"/>
          <p:nvPr/>
        </p:nvPicPr>
        <p:blipFill>
          <a:blip r:embed="rId3">
            <a:alphaModFix/>
          </a:blip>
          <a:stretch>
            <a:fillRect/>
          </a:stretch>
        </p:blipFill>
        <p:spPr>
          <a:xfrm>
            <a:off x="7178925" y="0"/>
            <a:ext cx="1830194" cy="49914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8"/>
          <p:cNvSpPr txBox="1"/>
          <p:nvPr>
            <p:ph type="title"/>
          </p:nvPr>
        </p:nvSpPr>
        <p:spPr>
          <a:xfrm>
            <a:off x="50750" y="59775"/>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Dzaleka Refugee Camp</a:t>
            </a:r>
            <a:endParaRPr/>
          </a:p>
        </p:txBody>
      </p:sp>
      <p:sp>
        <p:nvSpPr>
          <p:cNvPr id="158" name="Google Shape;158;p28"/>
          <p:cNvSpPr txBox="1"/>
          <p:nvPr>
            <p:ph idx="1" type="body"/>
          </p:nvPr>
        </p:nvSpPr>
        <p:spPr>
          <a:xfrm>
            <a:off x="50760" y="746400"/>
            <a:ext cx="3783900" cy="3765600"/>
          </a:xfrm>
          <a:prstGeom prst="rect">
            <a:avLst/>
          </a:prstGeom>
        </p:spPr>
        <p:txBody>
          <a:bodyPr anchorCtr="0" anchor="t" bIns="91425" lIns="91425" spcFirstLastPara="1" rIns="91425" wrap="square" tIns="91425">
            <a:normAutofit/>
          </a:bodyPr>
          <a:lstStyle/>
          <a:p>
            <a:pPr indent="-323850" lvl="0" marL="254000" rtl="0" algn="just">
              <a:lnSpc>
                <a:spcPct val="150000"/>
              </a:lnSpc>
              <a:spcBef>
                <a:spcPts val="0"/>
              </a:spcBef>
              <a:spcAft>
                <a:spcPts val="0"/>
              </a:spcAft>
              <a:buClr>
                <a:schemeClr val="dk1"/>
              </a:buClr>
              <a:buSzPts val="1500"/>
              <a:buChar char="●"/>
            </a:pPr>
            <a:r>
              <a:rPr lang="en-GB" sz="1500">
                <a:solidFill>
                  <a:schemeClr val="dk1"/>
                </a:solidFill>
                <a:highlight>
                  <a:srgbClr val="FFFFFF"/>
                </a:highlight>
              </a:rPr>
              <a:t>Dzaleka refugee camp is the largest camp in Malawi.</a:t>
            </a:r>
            <a:endParaRPr sz="1500">
              <a:solidFill>
                <a:schemeClr val="dk1"/>
              </a:solidFill>
              <a:highlight>
                <a:srgbClr val="FFFFFF"/>
              </a:highlight>
            </a:endParaRPr>
          </a:p>
          <a:p>
            <a:pPr indent="-323850" lvl="0" marL="254000" rtl="0" algn="just">
              <a:lnSpc>
                <a:spcPct val="150000"/>
              </a:lnSpc>
              <a:spcBef>
                <a:spcPts val="800"/>
              </a:spcBef>
              <a:spcAft>
                <a:spcPts val="0"/>
              </a:spcAft>
              <a:buClr>
                <a:schemeClr val="dk1"/>
              </a:buClr>
              <a:buSzPts val="1500"/>
              <a:buChar char="●"/>
            </a:pPr>
            <a:r>
              <a:rPr lang="en-GB" sz="1500">
                <a:solidFill>
                  <a:schemeClr val="dk1"/>
                </a:solidFill>
                <a:highlight>
                  <a:srgbClr val="FFFFFF"/>
                </a:highlight>
              </a:rPr>
              <a:t>Designed to house 10,000 r</a:t>
            </a:r>
            <a:r>
              <a:rPr lang="en-GB" sz="1500">
                <a:solidFill>
                  <a:schemeClr val="dk1"/>
                </a:solidFill>
                <a:highlight>
                  <a:schemeClr val="lt1"/>
                </a:highlight>
              </a:rPr>
              <a:t>efugees and asylum seekers</a:t>
            </a:r>
            <a:r>
              <a:rPr lang="en-GB" sz="1500">
                <a:solidFill>
                  <a:schemeClr val="dk1"/>
                </a:solidFill>
                <a:highlight>
                  <a:srgbClr val="FFFFFF"/>
                </a:highlight>
              </a:rPr>
              <a:t> but currently  has </a:t>
            </a:r>
            <a:r>
              <a:rPr lang="en-GB" sz="1500">
                <a:solidFill>
                  <a:schemeClr val="accent4"/>
                </a:solidFill>
                <a:highlight>
                  <a:srgbClr val="FFFFFF"/>
                </a:highlight>
              </a:rPr>
              <a:t>more than </a:t>
            </a:r>
            <a:r>
              <a:rPr lang="en-GB" sz="1500">
                <a:solidFill>
                  <a:schemeClr val="accent4"/>
                </a:solidFill>
                <a:highlight>
                  <a:srgbClr val="FFFFFF"/>
                </a:highlight>
              </a:rPr>
              <a:t>43,000</a:t>
            </a:r>
            <a:r>
              <a:rPr lang="en-GB" sz="1500">
                <a:solidFill>
                  <a:schemeClr val="accent4"/>
                </a:solidFill>
                <a:highlight>
                  <a:srgbClr val="FFFFFF"/>
                </a:highlight>
              </a:rPr>
              <a:t>.</a:t>
            </a:r>
            <a:endParaRPr sz="1500">
              <a:solidFill>
                <a:schemeClr val="accent4"/>
              </a:solidFill>
              <a:highlight>
                <a:srgbClr val="FFFFFF"/>
              </a:highlight>
            </a:endParaRPr>
          </a:p>
          <a:p>
            <a:pPr indent="-323850" lvl="0" marL="254000" rtl="0" algn="just">
              <a:lnSpc>
                <a:spcPct val="150000"/>
              </a:lnSpc>
              <a:spcBef>
                <a:spcPts val="800"/>
              </a:spcBef>
              <a:spcAft>
                <a:spcPts val="0"/>
              </a:spcAft>
              <a:buClr>
                <a:schemeClr val="dk1"/>
              </a:buClr>
              <a:buSzPts val="1500"/>
              <a:buChar char="●"/>
            </a:pPr>
            <a:r>
              <a:rPr lang="en-GB" sz="1500">
                <a:solidFill>
                  <a:schemeClr val="dk1"/>
                </a:solidFill>
                <a:highlight>
                  <a:schemeClr val="lt1"/>
                </a:highlight>
              </a:rPr>
              <a:t>Increase in the demand for already inadequate resources in the camp.</a:t>
            </a:r>
            <a:endParaRPr sz="1500">
              <a:solidFill>
                <a:schemeClr val="dk1"/>
              </a:solidFill>
              <a:highlight>
                <a:srgbClr val="FFFFFF"/>
              </a:highlight>
            </a:endParaRPr>
          </a:p>
          <a:p>
            <a:pPr indent="0" lvl="0" marL="457200" rtl="0" algn="just">
              <a:lnSpc>
                <a:spcPct val="150000"/>
              </a:lnSpc>
              <a:spcBef>
                <a:spcPts val="800"/>
              </a:spcBef>
              <a:spcAft>
                <a:spcPts val="800"/>
              </a:spcAft>
              <a:buNone/>
            </a:pPr>
            <a:r>
              <a:t/>
            </a:r>
            <a:endParaRPr sz="1500">
              <a:solidFill>
                <a:schemeClr val="dk1"/>
              </a:solidFill>
              <a:highlight>
                <a:srgbClr val="FFFFFF"/>
              </a:highlight>
            </a:endParaRPr>
          </a:p>
        </p:txBody>
      </p:sp>
      <p:sp>
        <p:nvSpPr>
          <p:cNvPr id="159" name="Google Shape;159;p28"/>
          <p:cNvSpPr txBox="1"/>
          <p:nvPr/>
        </p:nvSpPr>
        <p:spPr>
          <a:xfrm>
            <a:off x="6186825" y="4559888"/>
            <a:ext cx="2957100" cy="323100"/>
          </a:xfrm>
          <a:prstGeom prst="rect">
            <a:avLst/>
          </a:prstGeom>
          <a:solidFill>
            <a:schemeClr val="lt1"/>
          </a:solidFill>
          <a:ln>
            <a:noFill/>
          </a:ln>
        </p:spPr>
        <p:txBody>
          <a:bodyPr anchorCtr="0" anchor="t" bIns="68575" lIns="68575" spcFirstLastPara="1" rIns="68575" wrap="square" tIns="68575">
            <a:spAutoFit/>
          </a:bodyPr>
          <a:lstStyle/>
          <a:p>
            <a:pPr indent="0" lvl="0" marL="0" rtl="0" algn="r">
              <a:spcBef>
                <a:spcPts val="0"/>
              </a:spcBef>
              <a:spcAft>
                <a:spcPts val="0"/>
              </a:spcAft>
              <a:buNone/>
            </a:pPr>
            <a:r>
              <a:rPr lang="en-GB" sz="1200">
                <a:solidFill>
                  <a:schemeClr val="accent4"/>
                </a:solidFill>
                <a:latin typeface="Roboto"/>
                <a:ea typeface="Roboto"/>
                <a:cs typeface="Roboto"/>
                <a:sym typeface="Roboto"/>
              </a:rPr>
              <a:t>Source: Map Malawi 2021</a:t>
            </a:r>
            <a:endParaRPr sz="1200">
              <a:solidFill>
                <a:schemeClr val="accent4"/>
              </a:solidFill>
              <a:latin typeface="Roboto"/>
              <a:ea typeface="Roboto"/>
              <a:cs typeface="Roboto"/>
              <a:sym typeface="Roboto"/>
            </a:endParaRPr>
          </a:p>
        </p:txBody>
      </p:sp>
      <p:pic>
        <p:nvPicPr>
          <p:cNvPr id="160" name="Google Shape;160;p28"/>
          <p:cNvPicPr preferRelativeResize="0"/>
          <p:nvPr/>
        </p:nvPicPr>
        <p:blipFill>
          <a:blip r:embed="rId3">
            <a:alphaModFix/>
          </a:blip>
          <a:stretch>
            <a:fillRect/>
          </a:stretch>
        </p:blipFill>
        <p:spPr>
          <a:xfrm>
            <a:off x="7826200" y="59775"/>
            <a:ext cx="1197900" cy="326700"/>
          </a:xfrm>
          <a:prstGeom prst="rect">
            <a:avLst/>
          </a:prstGeom>
          <a:noFill/>
          <a:ln>
            <a:noFill/>
          </a:ln>
        </p:spPr>
      </p:pic>
      <p:pic>
        <p:nvPicPr>
          <p:cNvPr id="161" name="Google Shape;161;p28"/>
          <p:cNvPicPr preferRelativeResize="0"/>
          <p:nvPr/>
        </p:nvPicPr>
        <p:blipFill>
          <a:blip r:embed="rId4">
            <a:alphaModFix/>
          </a:blip>
          <a:stretch>
            <a:fillRect/>
          </a:stretch>
        </p:blipFill>
        <p:spPr>
          <a:xfrm>
            <a:off x="4378685" y="972375"/>
            <a:ext cx="4765231" cy="358751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9"/>
          <p:cNvSpPr txBox="1"/>
          <p:nvPr>
            <p:ph type="title"/>
          </p:nvPr>
        </p:nvSpPr>
        <p:spPr>
          <a:xfrm>
            <a:off x="213881" y="157306"/>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Dzaleka Mapping Project</a:t>
            </a:r>
            <a:endParaRPr/>
          </a:p>
        </p:txBody>
      </p:sp>
      <p:sp>
        <p:nvSpPr>
          <p:cNvPr id="168" name="Google Shape;168;p29"/>
          <p:cNvSpPr txBox="1"/>
          <p:nvPr>
            <p:ph idx="1" type="body"/>
          </p:nvPr>
        </p:nvSpPr>
        <p:spPr>
          <a:xfrm>
            <a:off x="270950" y="902249"/>
            <a:ext cx="8520600" cy="3847200"/>
          </a:xfrm>
          <a:prstGeom prst="rect">
            <a:avLst/>
          </a:prstGeom>
        </p:spPr>
        <p:txBody>
          <a:bodyPr anchorCtr="0" anchor="t" bIns="91425" lIns="91425" spcFirstLastPara="1" rIns="91425" wrap="square" tIns="91425">
            <a:noAutofit/>
          </a:bodyPr>
          <a:lstStyle/>
          <a:p>
            <a:pPr indent="0" lvl="0" marL="0" rtl="0" algn="just">
              <a:lnSpc>
                <a:spcPct val="130000"/>
              </a:lnSpc>
              <a:spcBef>
                <a:spcPts val="0"/>
              </a:spcBef>
              <a:spcAft>
                <a:spcPts val="0"/>
              </a:spcAft>
              <a:buSzPts val="1018"/>
              <a:buNone/>
            </a:pPr>
            <a:r>
              <a:rPr lang="en-GB" sz="1587">
                <a:solidFill>
                  <a:schemeClr val="accent4"/>
                </a:solidFill>
                <a:highlight>
                  <a:schemeClr val="lt1"/>
                </a:highlight>
              </a:rPr>
              <a:t>Funded</a:t>
            </a:r>
            <a:endParaRPr sz="1587">
              <a:solidFill>
                <a:schemeClr val="accent4"/>
              </a:solidFill>
              <a:highlight>
                <a:schemeClr val="lt1"/>
              </a:highlight>
            </a:endParaRPr>
          </a:p>
          <a:p>
            <a:pPr indent="0" lvl="0" marL="457200" rtl="0" algn="just">
              <a:lnSpc>
                <a:spcPct val="130000"/>
              </a:lnSpc>
              <a:spcBef>
                <a:spcPts val="800"/>
              </a:spcBef>
              <a:spcAft>
                <a:spcPts val="0"/>
              </a:spcAft>
              <a:buSzPts val="1018"/>
              <a:buNone/>
            </a:pPr>
            <a:r>
              <a:rPr lang="en-GB" sz="1587">
                <a:solidFill>
                  <a:schemeClr val="dk1"/>
                </a:solidFill>
                <a:highlight>
                  <a:schemeClr val="lt1"/>
                </a:highlight>
              </a:rPr>
              <a:t>Facebook’s Humanitarian OpenStreetMap Team (HOT) Community Impact Grant</a:t>
            </a:r>
            <a:endParaRPr sz="1587">
              <a:solidFill>
                <a:schemeClr val="dk1"/>
              </a:solidFill>
              <a:highlight>
                <a:schemeClr val="lt1"/>
              </a:highlight>
            </a:endParaRPr>
          </a:p>
          <a:p>
            <a:pPr indent="0" lvl="0" marL="0" rtl="0" algn="just">
              <a:lnSpc>
                <a:spcPct val="130000"/>
              </a:lnSpc>
              <a:spcBef>
                <a:spcPts val="800"/>
              </a:spcBef>
              <a:spcAft>
                <a:spcPts val="0"/>
              </a:spcAft>
              <a:buSzPts val="1018"/>
              <a:buNone/>
            </a:pPr>
            <a:r>
              <a:rPr lang="en-GB" sz="1587">
                <a:solidFill>
                  <a:schemeClr val="accent4"/>
                </a:solidFill>
                <a:highlight>
                  <a:schemeClr val="lt1"/>
                </a:highlight>
              </a:rPr>
              <a:t>Aim </a:t>
            </a:r>
            <a:endParaRPr sz="1587">
              <a:solidFill>
                <a:schemeClr val="accent4"/>
              </a:solidFill>
              <a:highlight>
                <a:schemeClr val="lt1"/>
              </a:highlight>
            </a:endParaRPr>
          </a:p>
          <a:p>
            <a:pPr indent="0" lvl="0" marL="342900" rtl="0" algn="just">
              <a:lnSpc>
                <a:spcPct val="130000"/>
              </a:lnSpc>
              <a:spcBef>
                <a:spcPts val="800"/>
              </a:spcBef>
              <a:spcAft>
                <a:spcPts val="0"/>
              </a:spcAft>
              <a:buSzPts val="1018"/>
              <a:buNone/>
            </a:pPr>
            <a:r>
              <a:rPr lang="en-GB" sz="1587">
                <a:solidFill>
                  <a:schemeClr val="dk1"/>
                </a:solidFill>
                <a:highlight>
                  <a:schemeClr val="lt1"/>
                </a:highlight>
              </a:rPr>
              <a:t>Generate geospatial data to show the provision of basic needs. </a:t>
            </a:r>
            <a:endParaRPr sz="1587">
              <a:solidFill>
                <a:schemeClr val="dk1"/>
              </a:solidFill>
              <a:highlight>
                <a:schemeClr val="lt1"/>
              </a:highlight>
            </a:endParaRPr>
          </a:p>
          <a:p>
            <a:pPr indent="0" lvl="0" marL="0" rtl="0" algn="just">
              <a:lnSpc>
                <a:spcPct val="130000"/>
              </a:lnSpc>
              <a:spcBef>
                <a:spcPts val="800"/>
              </a:spcBef>
              <a:spcAft>
                <a:spcPts val="0"/>
              </a:spcAft>
              <a:buSzPts val="1018"/>
              <a:buNone/>
            </a:pPr>
            <a:r>
              <a:rPr lang="en-GB" sz="1587">
                <a:solidFill>
                  <a:schemeClr val="accent4"/>
                </a:solidFill>
                <a:highlight>
                  <a:schemeClr val="lt1"/>
                </a:highlight>
              </a:rPr>
              <a:t>How?</a:t>
            </a:r>
            <a:endParaRPr sz="1587">
              <a:solidFill>
                <a:schemeClr val="accent4"/>
              </a:solidFill>
              <a:highlight>
                <a:schemeClr val="lt1"/>
              </a:highlight>
            </a:endParaRPr>
          </a:p>
          <a:p>
            <a:pPr indent="0" lvl="0" marL="342900" rtl="0" algn="just">
              <a:lnSpc>
                <a:spcPct val="130000"/>
              </a:lnSpc>
              <a:spcBef>
                <a:spcPts val="800"/>
              </a:spcBef>
              <a:spcAft>
                <a:spcPts val="0"/>
              </a:spcAft>
              <a:buSzPts val="1018"/>
              <a:buNone/>
            </a:pPr>
            <a:r>
              <a:rPr lang="en-GB" sz="1587">
                <a:solidFill>
                  <a:schemeClr val="dk1"/>
                </a:solidFill>
                <a:highlight>
                  <a:schemeClr val="lt1"/>
                </a:highlight>
              </a:rPr>
              <a:t>Integrating drones, OpenStreetMap and </a:t>
            </a:r>
            <a:r>
              <a:rPr lang="en-GB" sz="1587">
                <a:solidFill>
                  <a:schemeClr val="dk1"/>
                </a:solidFill>
                <a:highlight>
                  <a:schemeClr val="lt1"/>
                </a:highlight>
              </a:rPr>
              <a:t>other</a:t>
            </a:r>
            <a:r>
              <a:rPr lang="en-GB" sz="1587">
                <a:solidFill>
                  <a:schemeClr val="dk1"/>
                </a:solidFill>
                <a:highlight>
                  <a:schemeClr val="lt1"/>
                </a:highlight>
              </a:rPr>
              <a:t> geospatial technologies to map out centers of basic needs access. </a:t>
            </a:r>
            <a:endParaRPr sz="1587">
              <a:solidFill>
                <a:schemeClr val="dk1"/>
              </a:solidFill>
              <a:highlight>
                <a:schemeClr val="lt1"/>
              </a:highlight>
            </a:endParaRPr>
          </a:p>
          <a:p>
            <a:pPr indent="0" lvl="0" marL="0" rtl="0" algn="just">
              <a:lnSpc>
                <a:spcPct val="130000"/>
              </a:lnSpc>
              <a:spcBef>
                <a:spcPts val="800"/>
              </a:spcBef>
              <a:spcAft>
                <a:spcPts val="0"/>
              </a:spcAft>
              <a:buSzPts val="1018"/>
              <a:buNone/>
            </a:pPr>
            <a:r>
              <a:rPr lang="en-GB" sz="1587">
                <a:solidFill>
                  <a:schemeClr val="accent4"/>
                </a:solidFill>
                <a:highlight>
                  <a:schemeClr val="lt1"/>
                </a:highlight>
              </a:rPr>
              <a:t>Centers</a:t>
            </a:r>
            <a:endParaRPr sz="1587">
              <a:solidFill>
                <a:schemeClr val="accent4"/>
              </a:solidFill>
              <a:highlight>
                <a:schemeClr val="lt1"/>
              </a:highlight>
            </a:endParaRPr>
          </a:p>
          <a:p>
            <a:pPr indent="0" lvl="0" marL="342900" rtl="0" algn="just">
              <a:lnSpc>
                <a:spcPct val="130000"/>
              </a:lnSpc>
              <a:spcBef>
                <a:spcPts val="800"/>
              </a:spcBef>
              <a:spcAft>
                <a:spcPts val="0"/>
              </a:spcAft>
              <a:buSzPts val="1018"/>
              <a:buNone/>
            </a:pPr>
            <a:r>
              <a:rPr lang="en-GB" sz="1587">
                <a:solidFill>
                  <a:schemeClr val="dk1"/>
                </a:solidFill>
                <a:highlight>
                  <a:schemeClr val="lt1"/>
                </a:highlight>
              </a:rPr>
              <a:t>Education, health care, water/sanitation, and buildings/housing.</a:t>
            </a:r>
            <a:endParaRPr sz="1587">
              <a:solidFill>
                <a:schemeClr val="dk1"/>
              </a:solidFill>
              <a:highlight>
                <a:schemeClr val="lt1"/>
              </a:highlight>
            </a:endParaRPr>
          </a:p>
          <a:p>
            <a:pPr indent="0" lvl="0" marL="0" rtl="0" algn="just">
              <a:lnSpc>
                <a:spcPct val="130000"/>
              </a:lnSpc>
              <a:spcBef>
                <a:spcPts val="800"/>
              </a:spcBef>
              <a:spcAft>
                <a:spcPts val="800"/>
              </a:spcAft>
              <a:buSzPts val="1018"/>
              <a:buNone/>
            </a:pPr>
            <a:r>
              <a:t/>
            </a:r>
            <a:endParaRPr sz="1587">
              <a:solidFill>
                <a:schemeClr val="dk1"/>
              </a:solidFill>
              <a:highlight>
                <a:schemeClr val="lt1"/>
              </a:highlight>
            </a:endParaRPr>
          </a:p>
        </p:txBody>
      </p:sp>
      <p:sp>
        <p:nvSpPr>
          <p:cNvPr id="169" name="Google Shape;169;p29"/>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pic>
        <p:nvPicPr>
          <p:cNvPr id="170" name="Google Shape;170;p29"/>
          <p:cNvPicPr preferRelativeResize="0"/>
          <p:nvPr/>
        </p:nvPicPr>
        <p:blipFill>
          <a:blip r:embed="rId3">
            <a:alphaModFix/>
          </a:blip>
          <a:stretch>
            <a:fillRect/>
          </a:stretch>
        </p:blipFill>
        <p:spPr>
          <a:xfrm>
            <a:off x="7826200" y="59775"/>
            <a:ext cx="1197900" cy="326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0"/>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solidFill>
                  <a:schemeClr val="dk2"/>
                </a:solidFill>
              </a:rPr>
              <a:t>‹#›</a:t>
            </a:fld>
            <a:endParaRPr>
              <a:solidFill>
                <a:schemeClr val="dk2"/>
              </a:solidFill>
            </a:endParaRPr>
          </a:p>
        </p:txBody>
      </p:sp>
      <p:sp>
        <p:nvSpPr>
          <p:cNvPr id="177" name="Google Shape;177;p30"/>
          <p:cNvSpPr/>
          <p:nvPr/>
        </p:nvSpPr>
        <p:spPr>
          <a:xfrm>
            <a:off x="260850" y="953700"/>
            <a:ext cx="1133100" cy="692700"/>
          </a:xfrm>
          <a:prstGeom prst="flowChartAlternateProcess">
            <a:avLst/>
          </a:prstGeom>
          <a:solidFill>
            <a:schemeClr val="lt1"/>
          </a:solidFill>
          <a:ln cap="flat" cmpd="sng" w="19050">
            <a:solidFill>
              <a:schemeClr val="accent4"/>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8" name="Google Shape;178;p30"/>
          <p:cNvSpPr txBox="1"/>
          <p:nvPr/>
        </p:nvSpPr>
        <p:spPr>
          <a:xfrm>
            <a:off x="322050" y="1023000"/>
            <a:ext cx="1010700" cy="5694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lang="en-GB" sz="1400">
                <a:solidFill>
                  <a:schemeClr val="dk1"/>
                </a:solidFill>
              </a:rPr>
              <a:t>UAV (Drones)</a:t>
            </a:r>
            <a:endParaRPr sz="1400">
              <a:solidFill>
                <a:schemeClr val="dk1"/>
              </a:solidFill>
              <a:latin typeface="Roboto"/>
              <a:ea typeface="Roboto"/>
              <a:cs typeface="Roboto"/>
              <a:sym typeface="Roboto"/>
            </a:endParaRPr>
          </a:p>
        </p:txBody>
      </p:sp>
      <p:sp>
        <p:nvSpPr>
          <p:cNvPr id="179" name="Google Shape;179;p30"/>
          <p:cNvSpPr/>
          <p:nvPr/>
        </p:nvSpPr>
        <p:spPr>
          <a:xfrm>
            <a:off x="1830094" y="1577063"/>
            <a:ext cx="1133100" cy="692700"/>
          </a:xfrm>
          <a:prstGeom prst="flowChartAlternateProcess">
            <a:avLst/>
          </a:prstGeom>
          <a:solidFill>
            <a:schemeClr val="lt1"/>
          </a:solidFill>
          <a:ln cap="flat" cmpd="sng" w="19050">
            <a:solidFill>
              <a:schemeClr val="accent4"/>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80" name="Google Shape;180;p30"/>
          <p:cNvSpPr txBox="1"/>
          <p:nvPr/>
        </p:nvSpPr>
        <p:spPr>
          <a:xfrm>
            <a:off x="1891294" y="1577175"/>
            <a:ext cx="1010700" cy="6927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lang="en-GB" sz="1200">
                <a:solidFill>
                  <a:schemeClr val="dk1"/>
                </a:solidFill>
              </a:rPr>
              <a:t>HOT Tasking Manager</a:t>
            </a:r>
            <a:endParaRPr sz="1200">
              <a:solidFill>
                <a:schemeClr val="dk1"/>
              </a:solidFill>
              <a:latin typeface="Roboto"/>
              <a:ea typeface="Roboto"/>
              <a:cs typeface="Roboto"/>
              <a:sym typeface="Roboto"/>
            </a:endParaRPr>
          </a:p>
        </p:txBody>
      </p:sp>
      <p:sp>
        <p:nvSpPr>
          <p:cNvPr id="181" name="Google Shape;181;p30"/>
          <p:cNvSpPr/>
          <p:nvPr/>
        </p:nvSpPr>
        <p:spPr>
          <a:xfrm>
            <a:off x="3394088" y="2269838"/>
            <a:ext cx="1133100" cy="692700"/>
          </a:xfrm>
          <a:prstGeom prst="flowChartAlternateProcess">
            <a:avLst/>
          </a:prstGeom>
          <a:solidFill>
            <a:schemeClr val="lt1"/>
          </a:solidFill>
          <a:ln cap="flat" cmpd="sng" w="19050">
            <a:solidFill>
              <a:schemeClr val="accent4"/>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82" name="Google Shape;182;p30"/>
          <p:cNvSpPr txBox="1"/>
          <p:nvPr/>
        </p:nvSpPr>
        <p:spPr>
          <a:xfrm>
            <a:off x="3455288" y="2443088"/>
            <a:ext cx="1010700" cy="3540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lang="en-GB" sz="1400">
                <a:solidFill>
                  <a:schemeClr val="dk1"/>
                </a:solidFill>
              </a:rPr>
              <a:t>iD editor</a:t>
            </a:r>
            <a:endParaRPr sz="1400">
              <a:solidFill>
                <a:schemeClr val="dk1"/>
              </a:solidFill>
              <a:latin typeface="Roboto"/>
              <a:ea typeface="Roboto"/>
              <a:cs typeface="Roboto"/>
              <a:sym typeface="Roboto"/>
            </a:endParaRPr>
          </a:p>
        </p:txBody>
      </p:sp>
      <p:sp>
        <p:nvSpPr>
          <p:cNvPr id="183" name="Google Shape;183;p30"/>
          <p:cNvSpPr/>
          <p:nvPr/>
        </p:nvSpPr>
        <p:spPr>
          <a:xfrm>
            <a:off x="4864256" y="3036900"/>
            <a:ext cx="1133100" cy="692700"/>
          </a:xfrm>
          <a:prstGeom prst="flowChartAlternateProcess">
            <a:avLst/>
          </a:prstGeom>
          <a:solidFill>
            <a:schemeClr val="lt1"/>
          </a:solidFill>
          <a:ln cap="flat" cmpd="sng" w="19050">
            <a:solidFill>
              <a:schemeClr val="accent4"/>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84" name="Google Shape;184;p30"/>
          <p:cNvSpPr txBox="1"/>
          <p:nvPr/>
        </p:nvSpPr>
        <p:spPr>
          <a:xfrm>
            <a:off x="4864250" y="3215900"/>
            <a:ext cx="1071900" cy="3387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lang="en-GB" sz="1300">
                <a:solidFill>
                  <a:schemeClr val="dk1"/>
                </a:solidFill>
              </a:rPr>
              <a:t>KoBoCollect</a:t>
            </a:r>
            <a:endParaRPr sz="1300">
              <a:solidFill>
                <a:schemeClr val="dk1"/>
              </a:solidFill>
              <a:latin typeface="Roboto"/>
              <a:ea typeface="Roboto"/>
              <a:cs typeface="Roboto"/>
              <a:sym typeface="Roboto"/>
            </a:endParaRPr>
          </a:p>
        </p:txBody>
      </p:sp>
      <p:sp>
        <p:nvSpPr>
          <p:cNvPr id="185" name="Google Shape;185;p30"/>
          <p:cNvSpPr/>
          <p:nvPr/>
        </p:nvSpPr>
        <p:spPr>
          <a:xfrm>
            <a:off x="6506831" y="3729675"/>
            <a:ext cx="1310400" cy="727200"/>
          </a:xfrm>
          <a:prstGeom prst="flowChartAlternateProcess">
            <a:avLst/>
          </a:prstGeom>
          <a:solidFill>
            <a:schemeClr val="lt1"/>
          </a:solidFill>
          <a:ln cap="flat" cmpd="sng" w="19050">
            <a:solidFill>
              <a:schemeClr val="accent4"/>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86" name="Google Shape;186;p30"/>
          <p:cNvSpPr txBox="1"/>
          <p:nvPr>
            <p:ph idx="1" type="body"/>
          </p:nvPr>
        </p:nvSpPr>
        <p:spPr>
          <a:xfrm>
            <a:off x="260850" y="89694"/>
            <a:ext cx="5998800" cy="598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GB" sz="2600">
                <a:solidFill>
                  <a:schemeClr val="dk1"/>
                </a:solidFill>
              </a:rPr>
              <a:t>Tools and Technology</a:t>
            </a:r>
            <a:endParaRPr sz="2600">
              <a:solidFill>
                <a:schemeClr val="dk1"/>
              </a:solidFill>
            </a:endParaRPr>
          </a:p>
        </p:txBody>
      </p:sp>
      <p:sp>
        <p:nvSpPr>
          <p:cNvPr id="187" name="Google Shape;187;p30"/>
          <p:cNvSpPr txBox="1"/>
          <p:nvPr/>
        </p:nvSpPr>
        <p:spPr>
          <a:xfrm>
            <a:off x="6656681" y="3920138"/>
            <a:ext cx="1010700" cy="3540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lang="en-GB" sz="1400">
                <a:solidFill>
                  <a:schemeClr val="dk1"/>
                </a:solidFill>
              </a:rPr>
              <a:t>QGIS</a:t>
            </a:r>
            <a:endParaRPr sz="1400">
              <a:solidFill>
                <a:schemeClr val="dk1"/>
              </a:solidFill>
              <a:latin typeface="Roboto"/>
              <a:ea typeface="Roboto"/>
              <a:cs typeface="Roboto"/>
              <a:sym typeface="Roboto"/>
            </a:endParaRPr>
          </a:p>
        </p:txBody>
      </p:sp>
      <p:cxnSp>
        <p:nvCxnSpPr>
          <p:cNvPr id="188" name="Google Shape;188;p30"/>
          <p:cNvCxnSpPr>
            <a:stCxn id="179" idx="3"/>
            <a:endCxn id="181" idx="0"/>
          </p:cNvCxnSpPr>
          <p:nvPr/>
        </p:nvCxnSpPr>
        <p:spPr>
          <a:xfrm>
            <a:off x="2963194" y="1923413"/>
            <a:ext cx="997500" cy="346500"/>
          </a:xfrm>
          <a:prstGeom prst="bentConnector2">
            <a:avLst/>
          </a:prstGeom>
          <a:noFill/>
          <a:ln cap="flat" cmpd="sng" w="19050">
            <a:solidFill>
              <a:schemeClr val="dk1"/>
            </a:solidFill>
            <a:prstDash val="solid"/>
            <a:round/>
            <a:headEnd len="med" w="med" type="none"/>
            <a:tailEnd len="med" w="med" type="stealth"/>
          </a:ln>
        </p:spPr>
      </p:cxnSp>
      <p:cxnSp>
        <p:nvCxnSpPr>
          <p:cNvPr id="189" name="Google Shape;189;p30"/>
          <p:cNvCxnSpPr>
            <a:endCxn id="183" idx="0"/>
          </p:cNvCxnSpPr>
          <p:nvPr/>
        </p:nvCxnSpPr>
        <p:spPr>
          <a:xfrm>
            <a:off x="4527206" y="2829300"/>
            <a:ext cx="903600" cy="207600"/>
          </a:xfrm>
          <a:prstGeom prst="bentConnector2">
            <a:avLst/>
          </a:prstGeom>
          <a:noFill/>
          <a:ln cap="flat" cmpd="sng" w="19050">
            <a:solidFill>
              <a:schemeClr val="dk1"/>
            </a:solidFill>
            <a:prstDash val="solid"/>
            <a:round/>
            <a:headEnd len="med" w="med" type="none"/>
            <a:tailEnd len="med" w="med" type="stealth"/>
          </a:ln>
        </p:spPr>
      </p:cxnSp>
      <p:cxnSp>
        <p:nvCxnSpPr>
          <p:cNvPr id="190" name="Google Shape;190;p30"/>
          <p:cNvCxnSpPr>
            <a:stCxn id="183" idx="3"/>
            <a:endCxn id="185" idx="0"/>
          </p:cNvCxnSpPr>
          <p:nvPr/>
        </p:nvCxnSpPr>
        <p:spPr>
          <a:xfrm>
            <a:off x="5997356" y="3383250"/>
            <a:ext cx="1164600" cy="346500"/>
          </a:xfrm>
          <a:prstGeom prst="bentConnector2">
            <a:avLst/>
          </a:prstGeom>
          <a:noFill/>
          <a:ln cap="flat" cmpd="sng" w="19050">
            <a:solidFill>
              <a:schemeClr val="dk1"/>
            </a:solidFill>
            <a:prstDash val="solid"/>
            <a:round/>
            <a:headEnd len="med" w="med" type="none"/>
            <a:tailEnd len="med" w="med" type="stealth"/>
          </a:ln>
        </p:spPr>
      </p:cxnSp>
      <p:cxnSp>
        <p:nvCxnSpPr>
          <p:cNvPr id="191" name="Google Shape;191;p30"/>
          <p:cNvCxnSpPr>
            <a:endCxn id="180" idx="0"/>
          </p:cNvCxnSpPr>
          <p:nvPr/>
        </p:nvCxnSpPr>
        <p:spPr>
          <a:xfrm>
            <a:off x="1393744" y="1018875"/>
            <a:ext cx="1002900" cy="558300"/>
          </a:xfrm>
          <a:prstGeom prst="bentConnector2">
            <a:avLst/>
          </a:prstGeom>
          <a:noFill/>
          <a:ln cap="flat" cmpd="sng" w="19050">
            <a:solidFill>
              <a:schemeClr val="dk1"/>
            </a:solidFill>
            <a:prstDash val="solid"/>
            <a:round/>
            <a:headEnd len="med" w="med" type="none"/>
            <a:tailEnd len="med" w="med" type="stealth"/>
          </a:ln>
        </p:spPr>
      </p:cxnSp>
      <p:sp>
        <p:nvSpPr>
          <p:cNvPr id="192" name="Google Shape;192;p30"/>
          <p:cNvSpPr txBox="1"/>
          <p:nvPr/>
        </p:nvSpPr>
        <p:spPr>
          <a:xfrm>
            <a:off x="260850" y="1842788"/>
            <a:ext cx="959700" cy="9852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b="1" lang="en-GB" sz="1100">
                <a:latin typeface="Roboto"/>
                <a:ea typeface="Roboto"/>
                <a:cs typeface="Roboto"/>
                <a:sym typeface="Roboto"/>
              </a:rPr>
              <a:t>Collecting imagery with resolution of upto 3 cm/pixel</a:t>
            </a:r>
            <a:endParaRPr b="1" sz="1100">
              <a:latin typeface="Roboto"/>
              <a:ea typeface="Roboto"/>
              <a:cs typeface="Roboto"/>
              <a:sym typeface="Roboto"/>
            </a:endParaRPr>
          </a:p>
        </p:txBody>
      </p:sp>
      <p:sp>
        <p:nvSpPr>
          <p:cNvPr id="193" name="Google Shape;193;p30"/>
          <p:cNvSpPr txBox="1"/>
          <p:nvPr/>
        </p:nvSpPr>
        <p:spPr>
          <a:xfrm>
            <a:off x="1830094" y="2344331"/>
            <a:ext cx="1133100" cy="8157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b="1" lang="en-GB" sz="1100">
                <a:solidFill>
                  <a:srgbClr val="1D1C1D"/>
                </a:solidFill>
                <a:highlight>
                  <a:srgbClr val="FFFFFF"/>
                </a:highlight>
                <a:latin typeface="Roboto"/>
                <a:ea typeface="Roboto"/>
                <a:cs typeface="Roboto"/>
                <a:sym typeface="Roboto"/>
              </a:rPr>
              <a:t>Coordination of volunteers to map on OpenStreetMap</a:t>
            </a:r>
            <a:endParaRPr b="1" sz="1100">
              <a:solidFill>
                <a:srgbClr val="1D1C1D"/>
              </a:solidFill>
              <a:latin typeface="Roboto"/>
              <a:ea typeface="Roboto"/>
              <a:cs typeface="Roboto"/>
              <a:sym typeface="Roboto"/>
            </a:endParaRPr>
          </a:p>
        </p:txBody>
      </p:sp>
      <p:sp>
        <p:nvSpPr>
          <p:cNvPr id="194" name="Google Shape;194;p30"/>
          <p:cNvSpPr txBox="1"/>
          <p:nvPr/>
        </p:nvSpPr>
        <p:spPr>
          <a:xfrm>
            <a:off x="3393825" y="2962500"/>
            <a:ext cx="981600" cy="6465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b="1" lang="en-GB" sz="1100">
                <a:latin typeface="Roboto"/>
                <a:ea typeface="Roboto"/>
                <a:cs typeface="Roboto"/>
                <a:sym typeface="Roboto"/>
              </a:rPr>
              <a:t>Digitizing features from imagery</a:t>
            </a:r>
            <a:endParaRPr b="1" sz="1100">
              <a:latin typeface="Roboto"/>
              <a:ea typeface="Roboto"/>
              <a:cs typeface="Roboto"/>
              <a:sym typeface="Roboto"/>
            </a:endParaRPr>
          </a:p>
        </p:txBody>
      </p:sp>
      <p:sp>
        <p:nvSpPr>
          <p:cNvPr id="195" name="Google Shape;195;p30"/>
          <p:cNvSpPr txBox="1"/>
          <p:nvPr/>
        </p:nvSpPr>
        <p:spPr>
          <a:xfrm>
            <a:off x="4950881" y="3746888"/>
            <a:ext cx="959700" cy="4773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b="1" lang="en-GB" sz="1100">
                <a:latin typeface="Roboto"/>
                <a:ea typeface="Roboto"/>
                <a:cs typeface="Roboto"/>
                <a:sym typeface="Roboto"/>
              </a:rPr>
              <a:t>Participatory GIS</a:t>
            </a:r>
            <a:endParaRPr b="1" sz="1100">
              <a:latin typeface="Roboto"/>
              <a:ea typeface="Roboto"/>
              <a:cs typeface="Roboto"/>
              <a:sym typeface="Roboto"/>
            </a:endParaRPr>
          </a:p>
        </p:txBody>
      </p:sp>
      <p:sp>
        <p:nvSpPr>
          <p:cNvPr id="196" name="Google Shape;196;p30"/>
          <p:cNvSpPr txBox="1"/>
          <p:nvPr/>
        </p:nvSpPr>
        <p:spPr>
          <a:xfrm>
            <a:off x="6453263" y="4456763"/>
            <a:ext cx="1785300" cy="4773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b="1" lang="en-GB" sz="1100">
                <a:latin typeface="Roboto"/>
                <a:ea typeface="Roboto"/>
                <a:cs typeface="Roboto"/>
                <a:sym typeface="Roboto"/>
              </a:rPr>
              <a:t>Analysis and final map output</a:t>
            </a:r>
            <a:endParaRPr b="1" sz="1100">
              <a:latin typeface="Roboto"/>
              <a:ea typeface="Roboto"/>
              <a:cs typeface="Roboto"/>
              <a:sym typeface="Roboto"/>
            </a:endParaRPr>
          </a:p>
        </p:txBody>
      </p:sp>
      <p:pic>
        <p:nvPicPr>
          <p:cNvPr id="197" name="Google Shape;197;p30"/>
          <p:cNvPicPr preferRelativeResize="0"/>
          <p:nvPr/>
        </p:nvPicPr>
        <p:blipFill>
          <a:blip r:embed="rId3">
            <a:alphaModFix/>
          </a:blip>
          <a:stretch>
            <a:fillRect/>
          </a:stretch>
        </p:blipFill>
        <p:spPr>
          <a:xfrm>
            <a:off x="7826200" y="59775"/>
            <a:ext cx="1197900" cy="326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1"/>
          <p:cNvSpPr txBox="1"/>
          <p:nvPr>
            <p:ph type="title"/>
          </p:nvPr>
        </p:nvSpPr>
        <p:spPr>
          <a:xfrm>
            <a:off x="194950" y="121575"/>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Youth Involvement</a:t>
            </a:r>
            <a:endParaRPr/>
          </a:p>
        </p:txBody>
      </p:sp>
      <p:sp>
        <p:nvSpPr>
          <p:cNvPr id="203" name="Google Shape;203;p31"/>
          <p:cNvSpPr txBox="1"/>
          <p:nvPr>
            <p:ph idx="1" type="body"/>
          </p:nvPr>
        </p:nvSpPr>
        <p:spPr>
          <a:xfrm>
            <a:off x="226625" y="940800"/>
            <a:ext cx="8605800" cy="3628200"/>
          </a:xfrm>
          <a:prstGeom prst="rect">
            <a:avLst/>
          </a:prstGeom>
        </p:spPr>
        <p:txBody>
          <a:bodyPr anchorCtr="0" anchor="t" bIns="91425" lIns="91425" spcFirstLastPara="1" rIns="91425" wrap="square" tIns="91425">
            <a:normAutofit/>
          </a:bodyPr>
          <a:lstStyle/>
          <a:p>
            <a:pPr indent="0" lvl="0" marL="0" rtl="0" algn="just">
              <a:lnSpc>
                <a:spcPct val="150000"/>
              </a:lnSpc>
              <a:spcBef>
                <a:spcPts val="0"/>
              </a:spcBef>
              <a:spcAft>
                <a:spcPts val="0"/>
              </a:spcAft>
              <a:buNone/>
            </a:pPr>
            <a:r>
              <a:rPr lang="en-GB" sz="1700">
                <a:solidFill>
                  <a:schemeClr val="accent4"/>
                </a:solidFill>
                <a:highlight>
                  <a:schemeClr val="lt1"/>
                </a:highlight>
              </a:rPr>
              <a:t>Goal </a:t>
            </a:r>
            <a:endParaRPr sz="1700">
              <a:solidFill>
                <a:schemeClr val="accent4"/>
              </a:solidFill>
              <a:highlight>
                <a:schemeClr val="lt1"/>
              </a:highlight>
            </a:endParaRPr>
          </a:p>
          <a:p>
            <a:pPr indent="0" lvl="0" marL="457200" rtl="0" algn="just">
              <a:lnSpc>
                <a:spcPct val="150000"/>
              </a:lnSpc>
              <a:spcBef>
                <a:spcPts val="800"/>
              </a:spcBef>
              <a:spcAft>
                <a:spcPts val="0"/>
              </a:spcAft>
              <a:buNone/>
            </a:pPr>
            <a:r>
              <a:rPr lang="en-GB" sz="1500">
                <a:solidFill>
                  <a:schemeClr val="dk1"/>
                </a:solidFill>
                <a:highlight>
                  <a:schemeClr val="lt1"/>
                </a:highlight>
              </a:rPr>
              <a:t>To strengthen technological capabilities and encourage young professionals to creatively use geospatial technology to address in their communities. </a:t>
            </a:r>
            <a:endParaRPr sz="1500">
              <a:solidFill>
                <a:schemeClr val="dk1"/>
              </a:solidFill>
              <a:highlight>
                <a:schemeClr val="lt1"/>
              </a:highlight>
            </a:endParaRPr>
          </a:p>
          <a:p>
            <a:pPr indent="0" lvl="0" marL="0" rtl="0" algn="just">
              <a:lnSpc>
                <a:spcPct val="150000"/>
              </a:lnSpc>
              <a:spcBef>
                <a:spcPts val="800"/>
              </a:spcBef>
              <a:spcAft>
                <a:spcPts val="0"/>
              </a:spcAft>
              <a:buNone/>
            </a:pPr>
            <a:r>
              <a:rPr lang="en-GB" sz="1700">
                <a:solidFill>
                  <a:schemeClr val="accent4"/>
                </a:solidFill>
                <a:highlight>
                  <a:schemeClr val="lt1"/>
                </a:highlight>
              </a:rPr>
              <a:t>Two youthbased groups are involved</a:t>
            </a:r>
            <a:endParaRPr sz="1700">
              <a:solidFill>
                <a:schemeClr val="accent4"/>
              </a:solidFill>
              <a:highlight>
                <a:schemeClr val="lt1"/>
              </a:highlight>
            </a:endParaRPr>
          </a:p>
          <a:p>
            <a:pPr indent="-260350" lvl="0" marL="685800" rtl="0" algn="just">
              <a:lnSpc>
                <a:spcPct val="150000"/>
              </a:lnSpc>
              <a:spcBef>
                <a:spcPts val="800"/>
              </a:spcBef>
              <a:spcAft>
                <a:spcPts val="0"/>
              </a:spcAft>
              <a:buClr>
                <a:schemeClr val="dk1"/>
              </a:buClr>
              <a:buSzPts val="1500"/>
              <a:buChar char="●"/>
            </a:pPr>
            <a:r>
              <a:rPr lang="en-GB" sz="1500">
                <a:solidFill>
                  <a:schemeClr val="dk1"/>
                </a:solidFill>
                <a:highlight>
                  <a:schemeClr val="lt1"/>
                </a:highlight>
              </a:rPr>
              <a:t>MapMalawi volunteers recruited from African Drone and Data Academy (ADDA)</a:t>
            </a:r>
            <a:endParaRPr sz="1500">
              <a:solidFill>
                <a:schemeClr val="dk1"/>
              </a:solidFill>
              <a:highlight>
                <a:schemeClr val="lt1"/>
              </a:highlight>
            </a:endParaRPr>
          </a:p>
          <a:p>
            <a:pPr indent="-260350" lvl="0" marL="685800" rtl="0" algn="just">
              <a:lnSpc>
                <a:spcPct val="150000"/>
              </a:lnSpc>
              <a:spcBef>
                <a:spcPts val="0"/>
              </a:spcBef>
              <a:spcAft>
                <a:spcPts val="0"/>
              </a:spcAft>
              <a:buClr>
                <a:schemeClr val="dk1"/>
              </a:buClr>
              <a:buSzPts val="1500"/>
              <a:buChar char="●"/>
            </a:pPr>
            <a:r>
              <a:rPr lang="en-GB" sz="1500">
                <a:solidFill>
                  <a:schemeClr val="dk1"/>
                </a:solidFill>
                <a:highlight>
                  <a:schemeClr val="lt1"/>
                </a:highlight>
              </a:rPr>
              <a:t>Youth living within and around the refugee camp and are affiliated with a </a:t>
            </a:r>
            <a:r>
              <a:rPr lang="en-GB" sz="1500">
                <a:solidFill>
                  <a:schemeClr val="accent4"/>
                </a:solidFill>
                <a:highlight>
                  <a:schemeClr val="lt1"/>
                </a:highlight>
              </a:rPr>
              <a:t>local tech-lab </a:t>
            </a:r>
            <a:r>
              <a:rPr lang="en-GB" sz="1500">
                <a:solidFill>
                  <a:schemeClr val="dk1"/>
                </a:solidFill>
                <a:highlight>
                  <a:schemeClr val="lt1"/>
                </a:highlight>
              </a:rPr>
              <a:t>called </a:t>
            </a:r>
            <a:r>
              <a:rPr lang="en-GB" sz="1500">
                <a:solidFill>
                  <a:schemeClr val="accent4"/>
                </a:solidFill>
                <a:highlight>
                  <a:schemeClr val="lt1"/>
                </a:highlight>
              </a:rPr>
              <a:t>TakenoLab</a:t>
            </a:r>
            <a:r>
              <a:rPr lang="en-GB" sz="1500">
                <a:solidFill>
                  <a:schemeClr val="dk1"/>
                </a:solidFill>
                <a:highlight>
                  <a:schemeClr val="lt1"/>
                </a:highlight>
              </a:rPr>
              <a:t> (</a:t>
            </a:r>
            <a:r>
              <a:rPr lang="en-GB" sz="1500" u="sng">
                <a:solidFill>
                  <a:schemeClr val="hlink"/>
                </a:solidFill>
                <a:highlight>
                  <a:schemeClr val="lt1"/>
                </a:highlight>
                <a:hlinkClick r:id="rId3"/>
              </a:rPr>
              <a:t>info@takenolab.com</a:t>
            </a:r>
            <a:r>
              <a:rPr lang="en-GB" sz="1500">
                <a:solidFill>
                  <a:schemeClr val="dk1"/>
                </a:solidFill>
                <a:highlight>
                  <a:schemeClr val="lt1"/>
                </a:highlight>
              </a:rPr>
              <a:t> )</a:t>
            </a:r>
            <a:endParaRPr sz="1500">
              <a:solidFill>
                <a:schemeClr val="dk1"/>
              </a:solidFill>
              <a:highlight>
                <a:schemeClr val="lt1"/>
              </a:highlight>
            </a:endParaRPr>
          </a:p>
        </p:txBody>
      </p:sp>
      <p:pic>
        <p:nvPicPr>
          <p:cNvPr id="204" name="Google Shape;204;p31"/>
          <p:cNvPicPr preferRelativeResize="0"/>
          <p:nvPr/>
        </p:nvPicPr>
        <p:blipFill>
          <a:blip r:embed="rId4">
            <a:alphaModFix/>
          </a:blip>
          <a:stretch>
            <a:fillRect/>
          </a:stretch>
        </p:blipFill>
        <p:spPr>
          <a:xfrm>
            <a:off x="7826200" y="59775"/>
            <a:ext cx="1197900" cy="326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2"/>
          <p:cNvSpPr txBox="1"/>
          <p:nvPr>
            <p:ph type="title"/>
          </p:nvPr>
        </p:nvSpPr>
        <p:spPr>
          <a:xfrm>
            <a:off x="43875" y="-12"/>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Community Training and Impact </a:t>
            </a:r>
            <a:endParaRPr/>
          </a:p>
        </p:txBody>
      </p:sp>
      <p:sp>
        <p:nvSpPr>
          <p:cNvPr id="210" name="Google Shape;210;p32"/>
          <p:cNvSpPr txBox="1"/>
          <p:nvPr>
            <p:ph idx="1" type="body"/>
          </p:nvPr>
        </p:nvSpPr>
        <p:spPr>
          <a:xfrm>
            <a:off x="43875" y="607800"/>
            <a:ext cx="5024100" cy="4329600"/>
          </a:xfrm>
          <a:prstGeom prst="rect">
            <a:avLst/>
          </a:prstGeom>
        </p:spPr>
        <p:txBody>
          <a:bodyPr anchorCtr="0" anchor="ctr" bIns="91425" lIns="91425" spcFirstLastPara="1" rIns="91425" wrap="square" tIns="91425">
            <a:normAutofit fontScale="85000" lnSpcReduction="10000"/>
          </a:bodyPr>
          <a:lstStyle/>
          <a:p>
            <a:pPr indent="0" lvl="0" marL="0" rtl="0" algn="just">
              <a:lnSpc>
                <a:spcPct val="150000"/>
              </a:lnSpc>
              <a:spcBef>
                <a:spcPts val="0"/>
              </a:spcBef>
              <a:spcAft>
                <a:spcPts val="0"/>
              </a:spcAft>
              <a:buNone/>
            </a:pPr>
            <a:r>
              <a:rPr lang="en-GB" sz="1600">
                <a:solidFill>
                  <a:schemeClr val="accent3"/>
                </a:solidFill>
                <a:highlight>
                  <a:schemeClr val="lt1"/>
                </a:highlight>
              </a:rPr>
              <a:t> </a:t>
            </a:r>
            <a:r>
              <a:rPr lang="en-GB" sz="1800">
                <a:solidFill>
                  <a:schemeClr val="accent4"/>
                </a:solidFill>
                <a:highlight>
                  <a:schemeClr val="lt1"/>
                </a:highlight>
              </a:rPr>
              <a:t>Capacity Building</a:t>
            </a:r>
            <a:endParaRPr sz="1800">
              <a:solidFill>
                <a:schemeClr val="accent4"/>
              </a:solidFill>
              <a:highlight>
                <a:schemeClr val="lt1"/>
              </a:highlight>
            </a:endParaRPr>
          </a:p>
          <a:p>
            <a:pPr indent="-314960" lvl="1" marL="520700" rtl="0" algn="just">
              <a:lnSpc>
                <a:spcPct val="150000"/>
              </a:lnSpc>
              <a:spcBef>
                <a:spcPts val="800"/>
              </a:spcBef>
              <a:spcAft>
                <a:spcPts val="0"/>
              </a:spcAft>
              <a:buClr>
                <a:schemeClr val="dk1"/>
              </a:buClr>
              <a:buSzPct val="100000"/>
              <a:buChar char="○"/>
            </a:pPr>
            <a:r>
              <a:rPr lang="en-GB" sz="1600">
                <a:solidFill>
                  <a:schemeClr val="dk1"/>
                </a:solidFill>
                <a:highlight>
                  <a:schemeClr val="lt1"/>
                </a:highlight>
              </a:rPr>
              <a:t>Trained 46 people on mapping with iD editor.</a:t>
            </a:r>
            <a:endParaRPr sz="1600">
              <a:solidFill>
                <a:schemeClr val="dk1"/>
              </a:solidFill>
              <a:highlight>
                <a:schemeClr val="lt1"/>
              </a:highlight>
            </a:endParaRPr>
          </a:p>
          <a:p>
            <a:pPr indent="-314960" lvl="1" marL="520700" rtl="0" algn="just">
              <a:lnSpc>
                <a:spcPct val="150000"/>
              </a:lnSpc>
              <a:spcBef>
                <a:spcPts val="0"/>
              </a:spcBef>
              <a:spcAft>
                <a:spcPts val="0"/>
              </a:spcAft>
              <a:buClr>
                <a:schemeClr val="dk1"/>
              </a:buClr>
              <a:buSzPct val="100000"/>
              <a:buChar char="○"/>
            </a:pPr>
            <a:r>
              <a:rPr lang="en-GB" sz="1600">
                <a:solidFill>
                  <a:schemeClr val="dk1"/>
                </a:solidFill>
                <a:highlight>
                  <a:schemeClr val="lt1"/>
                </a:highlight>
              </a:rPr>
              <a:t>Two MapMalawi Volunteers and 25 people from Dzaleka were introduced to </a:t>
            </a:r>
            <a:r>
              <a:rPr lang="en-GB" sz="1600">
                <a:solidFill>
                  <a:schemeClr val="accent4"/>
                </a:solidFill>
                <a:highlight>
                  <a:schemeClr val="lt1"/>
                </a:highlight>
              </a:rPr>
              <a:t>drone technology. </a:t>
            </a:r>
            <a:endParaRPr sz="1600">
              <a:solidFill>
                <a:schemeClr val="accent4"/>
              </a:solidFill>
              <a:highlight>
                <a:schemeClr val="lt1"/>
              </a:highlight>
            </a:endParaRPr>
          </a:p>
          <a:p>
            <a:pPr indent="-314960" lvl="1" marL="520700" rtl="0" algn="just">
              <a:lnSpc>
                <a:spcPct val="150000"/>
              </a:lnSpc>
              <a:spcBef>
                <a:spcPts val="0"/>
              </a:spcBef>
              <a:spcAft>
                <a:spcPts val="0"/>
              </a:spcAft>
              <a:buClr>
                <a:schemeClr val="dk1"/>
              </a:buClr>
              <a:buSzPct val="100000"/>
              <a:buChar char="○"/>
            </a:pPr>
            <a:r>
              <a:rPr lang="en-GB" sz="1600">
                <a:solidFill>
                  <a:schemeClr val="dk1"/>
                </a:solidFill>
                <a:highlight>
                  <a:schemeClr val="lt1"/>
                </a:highlight>
              </a:rPr>
              <a:t>Two people living within the refugee camp were trained on data collection using </a:t>
            </a:r>
            <a:r>
              <a:rPr lang="en-GB" sz="1600">
                <a:solidFill>
                  <a:schemeClr val="accent4"/>
                </a:solidFill>
                <a:highlight>
                  <a:schemeClr val="lt1"/>
                </a:highlight>
              </a:rPr>
              <a:t>KoBoCollect</a:t>
            </a:r>
            <a:r>
              <a:rPr lang="en-GB" sz="1600">
                <a:solidFill>
                  <a:schemeClr val="dk1"/>
                </a:solidFill>
                <a:highlight>
                  <a:schemeClr val="lt1"/>
                </a:highlight>
              </a:rPr>
              <a:t>.</a:t>
            </a:r>
            <a:endParaRPr sz="1600">
              <a:solidFill>
                <a:schemeClr val="dk1"/>
              </a:solidFill>
              <a:highlight>
                <a:schemeClr val="lt1"/>
              </a:highlight>
            </a:endParaRPr>
          </a:p>
          <a:p>
            <a:pPr indent="0" lvl="0" marL="0" rtl="0" algn="just">
              <a:lnSpc>
                <a:spcPct val="150000"/>
              </a:lnSpc>
              <a:spcBef>
                <a:spcPts val="800"/>
              </a:spcBef>
              <a:spcAft>
                <a:spcPts val="0"/>
              </a:spcAft>
              <a:buNone/>
            </a:pPr>
            <a:r>
              <a:rPr lang="en-GB" sz="1800">
                <a:solidFill>
                  <a:schemeClr val="accent4"/>
                </a:solidFill>
                <a:highlight>
                  <a:schemeClr val="lt1"/>
                </a:highlight>
              </a:rPr>
              <a:t> </a:t>
            </a:r>
            <a:r>
              <a:rPr lang="en-GB" sz="1800">
                <a:solidFill>
                  <a:schemeClr val="accent4"/>
                </a:solidFill>
              </a:rPr>
              <a:t>Feedback</a:t>
            </a:r>
            <a:endParaRPr sz="1800">
              <a:solidFill>
                <a:schemeClr val="accent4"/>
              </a:solidFill>
            </a:endParaRPr>
          </a:p>
          <a:p>
            <a:pPr indent="0" lvl="0" marL="304800" rtl="0" algn="just">
              <a:lnSpc>
                <a:spcPct val="150000"/>
              </a:lnSpc>
              <a:spcBef>
                <a:spcPts val="800"/>
              </a:spcBef>
              <a:spcAft>
                <a:spcPts val="0"/>
              </a:spcAft>
              <a:buNone/>
            </a:pPr>
            <a:r>
              <a:rPr lang="en-GB" sz="1600">
                <a:solidFill>
                  <a:schemeClr val="dk1"/>
                </a:solidFill>
              </a:rPr>
              <a:t>The youth from the Dzaleka Refugee Camp and TakenoLab expressed that they are now enlightened and open to applying open geospatial technology i.e. to highlight the need of a market place and electrification. </a:t>
            </a:r>
            <a:endParaRPr sz="1600">
              <a:solidFill>
                <a:schemeClr val="dk1"/>
              </a:solidFill>
            </a:endParaRPr>
          </a:p>
          <a:p>
            <a:pPr indent="0" lvl="0" marL="457200" rtl="0" algn="l">
              <a:spcBef>
                <a:spcPts val="1200"/>
              </a:spcBef>
              <a:spcAft>
                <a:spcPts val="1200"/>
              </a:spcAft>
              <a:buNone/>
            </a:pPr>
            <a:r>
              <a:t/>
            </a:r>
            <a:endParaRPr/>
          </a:p>
        </p:txBody>
      </p:sp>
      <p:pic>
        <p:nvPicPr>
          <p:cNvPr id="211" name="Google Shape;211;p32"/>
          <p:cNvPicPr preferRelativeResize="0"/>
          <p:nvPr/>
        </p:nvPicPr>
        <p:blipFill>
          <a:blip r:embed="rId3">
            <a:alphaModFix/>
          </a:blip>
          <a:stretch>
            <a:fillRect/>
          </a:stretch>
        </p:blipFill>
        <p:spPr>
          <a:xfrm>
            <a:off x="7826200" y="59775"/>
            <a:ext cx="1197900" cy="326700"/>
          </a:xfrm>
          <a:prstGeom prst="rect">
            <a:avLst/>
          </a:prstGeom>
          <a:noFill/>
          <a:ln>
            <a:noFill/>
          </a:ln>
        </p:spPr>
      </p:pic>
      <p:pic>
        <p:nvPicPr>
          <p:cNvPr id="212" name="Google Shape;212;p32"/>
          <p:cNvPicPr preferRelativeResize="0"/>
          <p:nvPr/>
        </p:nvPicPr>
        <p:blipFill>
          <a:blip r:embed="rId4">
            <a:alphaModFix/>
          </a:blip>
          <a:stretch>
            <a:fillRect/>
          </a:stretch>
        </p:blipFill>
        <p:spPr>
          <a:xfrm>
            <a:off x="5252875" y="1340913"/>
            <a:ext cx="3771225" cy="209994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3"/>
          <p:cNvSpPr txBox="1"/>
          <p:nvPr>
            <p:ph type="title"/>
          </p:nvPr>
        </p:nvSpPr>
        <p:spPr>
          <a:xfrm>
            <a:off x="136375" y="72825"/>
            <a:ext cx="3127500" cy="607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GB" sz="2600"/>
              <a:t>Where are we now?</a:t>
            </a:r>
            <a:endParaRPr sz="2600"/>
          </a:p>
        </p:txBody>
      </p:sp>
      <p:sp>
        <p:nvSpPr>
          <p:cNvPr id="218" name="Google Shape;218;p33"/>
          <p:cNvSpPr txBox="1"/>
          <p:nvPr>
            <p:ph idx="1" type="body"/>
          </p:nvPr>
        </p:nvSpPr>
        <p:spPr>
          <a:xfrm>
            <a:off x="283200" y="849200"/>
            <a:ext cx="3061500" cy="33390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Clr>
                <a:schemeClr val="dk1"/>
              </a:buClr>
              <a:buSzPts val="1700"/>
              <a:buChar char="●"/>
            </a:pPr>
            <a:r>
              <a:rPr lang="en-GB" sz="1700">
                <a:solidFill>
                  <a:schemeClr val="dk1"/>
                </a:solidFill>
              </a:rPr>
              <a:t>With the assistance of the OSMAfrica community, Dzaleka mapping community. MapMalawi volunteers and the HOT Data Interns, the project is completely mapped and validated</a:t>
            </a:r>
            <a:endParaRPr sz="1700">
              <a:solidFill>
                <a:schemeClr val="dk1"/>
              </a:solidFill>
            </a:endParaRPr>
          </a:p>
          <a:p>
            <a:pPr indent="-336550" lvl="0" marL="457200" rtl="0" algn="l">
              <a:spcBef>
                <a:spcPts val="0"/>
              </a:spcBef>
              <a:spcAft>
                <a:spcPts val="0"/>
              </a:spcAft>
              <a:buClr>
                <a:schemeClr val="dk1"/>
              </a:buClr>
              <a:buSzPts val="1700"/>
              <a:buChar char="●"/>
            </a:pPr>
            <a:r>
              <a:rPr lang="en-GB" sz="1700">
                <a:solidFill>
                  <a:schemeClr val="dk1"/>
                </a:solidFill>
              </a:rPr>
              <a:t>11,687 new edits</a:t>
            </a:r>
            <a:endParaRPr sz="1700">
              <a:solidFill>
                <a:schemeClr val="dk1"/>
              </a:solidFill>
            </a:endParaRPr>
          </a:p>
        </p:txBody>
      </p:sp>
      <p:pic>
        <p:nvPicPr>
          <p:cNvPr id="219" name="Google Shape;219;p33"/>
          <p:cNvPicPr preferRelativeResize="0"/>
          <p:nvPr/>
        </p:nvPicPr>
        <p:blipFill>
          <a:blip r:embed="rId3">
            <a:alphaModFix/>
          </a:blip>
          <a:stretch>
            <a:fillRect/>
          </a:stretch>
        </p:blipFill>
        <p:spPr>
          <a:xfrm>
            <a:off x="3220050" y="721550"/>
            <a:ext cx="5923950" cy="41656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