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26" r:id="rId2"/>
    <p:sldId id="520" r:id="rId3"/>
    <p:sldId id="257" r:id="rId4"/>
    <p:sldId id="368" r:id="rId5"/>
    <p:sldId id="370" r:id="rId6"/>
    <p:sldId id="521" r:id="rId7"/>
    <p:sldId id="365" r:id="rId8"/>
    <p:sldId id="527" r:id="rId9"/>
    <p:sldId id="528" r:id="rId10"/>
    <p:sldId id="529" r:id="rId11"/>
    <p:sldId id="530" r:id="rId12"/>
    <p:sldId id="526" r:id="rId13"/>
    <p:sldId id="522" r:id="rId14"/>
    <p:sldId id="523" r:id="rId15"/>
    <p:sldId id="516" r:id="rId16"/>
    <p:sldId id="519" r:id="rId17"/>
    <p:sldId id="357" r:id="rId18"/>
    <p:sldId id="364" r:id="rId19"/>
    <p:sldId id="447" r:id="rId20"/>
    <p:sldId id="514" r:id="rId21"/>
    <p:sldId id="525" r:id="rId22"/>
    <p:sldId id="511" r:id="rId23"/>
    <p:sldId id="501" r:id="rId24"/>
    <p:sldId id="351" r:id="rId25"/>
    <p:sldId id="502" r:id="rId26"/>
    <p:sldId id="531" r:id="rId27"/>
    <p:sldId id="518" r:id="rId28"/>
    <p:sldId id="517" r:id="rId29"/>
    <p:sldId id="503" r:id="rId30"/>
    <p:sldId id="537" r:id="rId31"/>
    <p:sldId id="533" r:id="rId32"/>
    <p:sldId id="535" r:id="rId33"/>
    <p:sldId id="534" r:id="rId34"/>
  </p:sldIdLst>
  <p:sldSz cx="12192000" cy="6858000"/>
  <p:notesSz cx="6858000" cy="9144000"/>
  <p:defaultTextStyle>
    <a:defPPr>
      <a:defRPr lang="en-US"/>
    </a:defPPr>
    <a:lvl1pPr marL="0" algn="l" defTabSz="342891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1pPr>
    <a:lvl2pPr marL="342891" algn="l" defTabSz="342891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342891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3pPr>
    <a:lvl4pPr marL="1028674" algn="l" defTabSz="342891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342891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342891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6pPr>
    <a:lvl7pPr marL="2057349" algn="l" defTabSz="342891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342891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8pPr>
    <a:lvl9pPr marL="2743131" algn="l" defTabSz="342891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levins, Chad (OST/GeoCent)" initials="CAB" lastIdx="19" clrIdx="0"/>
  <p:cmAuthor id="1" name="Patricia Solis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7A66"/>
    <a:srgbClr val="FF5701"/>
    <a:srgbClr val="273258"/>
    <a:srgbClr val="3E7200"/>
    <a:srgbClr val="6F9D9D"/>
    <a:srgbClr val="FC4B07"/>
    <a:srgbClr val="92CCCC"/>
    <a:srgbClr val="E87400"/>
    <a:srgbClr val="F1C756"/>
    <a:srgbClr val="EA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288"/>
    <p:restoredTop sz="94847" autoAdjust="0"/>
  </p:normalViewPr>
  <p:slideViewPr>
    <p:cSldViewPr snapToGrid="0" snapToObjects="1">
      <p:cViewPr varScale="1">
        <p:scale>
          <a:sx n="67" d="100"/>
          <a:sy n="67" d="100"/>
        </p:scale>
        <p:origin x="184" y="9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E291E-A394-7B4F-8B63-B477EAB2C4C1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CA648-F33A-0943-BD9B-F29BA05F9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09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1" algn="l" defTabSz="342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342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4" algn="l" defTabSz="342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342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342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9" algn="l" defTabSz="342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342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1" algn="l" defTabSz="342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63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3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21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53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21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94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41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14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54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83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3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3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96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17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60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90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work is performed by the entire YouthMappers network, local and global. It is remotely validated by the YouthMappers Validation Team, led by George Washington University.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40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62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40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0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75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5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6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2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83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A648-F33A-0943-BD9B-F29BA05F9B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42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9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8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4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3" indent="0">
              <a:buNone/>
              <a:defRPr sz="2000" b="1"/>
            </a:lvl2pPr>
            <a:lvl3pPr marL="914368" indent="0">
              <a:buNone/>
              <a:defRPr sz="1800" b="1"/>
            </a:lvl3pPr>
            <a:lvl4pPr marL="1371552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0" indent="0">
              <a:buNone/>
              <a:defRPr sz="1600" b="1"/>
            </a:lvl6pPr>
            <a:lvl7pPr marL="2743103" indent="0">
              <a:buNone/>
              <a:defRPr sz="1600" b="1"/>
            </a:lvl7pPr>
            <a:lvl8pPr marL="3200288" indent="0">
              <a:buNone/>
              <a:defRPr sz="1600" b="1"/>
            </a:lvl8pPr>
            <a:lvl9pPr marL="36574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3" indent="0">
              <a:buNone/>
              <a:defRPr sz="2000" b="1"/>
            </a:lvl2pPr>
            <a:lvl3pPr marL="914368" indent="0">
              <a:buNone/>
              <a:defRPr sz="1800" b="1"/>
            </a:lvl3pPr>
            <a:lvl4pPr marL="1371552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0" indent="0">
              <a:buNone/>
              <a:defRPr sz="1600" b="1"/>
            </a:lvl6pPr>
            <a:lvl7pPr marL="2743103" indent="0">
              <a:buNone/>
              <a:defRPr sz="1600" b="1"/>
            </a:lvl7pPr>
            <a:lvl8pPr marL="3200288" indent="0">
              <a:buNone/>
              <a:defRPr sz="1600" b="1"/>
            </a:lvl8pPr>
            <a:lvl9pPr marL="36574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3" indent="0">
              <a:buNone/>
              <a:defRPr sz="1200"/>
            </a:lvl2pPr>
            <a:lvl3pPr marL="914368" indent="0">
              <a:buNone/>
              <a:defRPr sz="1000"/>
            </a:lvl3pPr>
            <a:lvl4pPr marL="1371552" indent="0">
              <a:buNone/>
              <a:defRPr sz="900"/>
            </a:lvl4pPr>
            <a:lvl5pPr marL="1828737" indent="0">
              <a:buNone/>
              <a:defRPr sz="900"/>
            </a:lvl5pPr>
            <a:lvl6pPr marL="2285920" indent="0">
              <a:buNone/>
              <a:defRPr sz="900"/>
            </a:lvl6pPr>
            <a:lvl7pPr marL="2743103" indent="0">
              <a:buNone/>
              <a:defRPr sz="900"/>
            </a:lvl7pPr>
            <a:lvl8pPr marL="3200288" indent="0">
              <a:buNone/>
              <a:defRPr sz="900"/>
            </a:lvl8pPr>
            <a:lvl9pPr marL="365747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3" indent="0">
              <a:buNone/>
              <a:defRPr sz="2800"/>
            </a:lvl2pPr>
            <a:lvl3pPr marL="914368" indent="0">
              <a:buNone/>
              <a:defRPr sz="2400"/>
            </a:lvl3pPr>
            <a:lvl4pPr marL="1371552" indent="0">
              <a:buNone/>
              <a:defRPr sz="2000"/>
            </a:lvl4pPr>
            <a:lvl5pPr marL="1828737" indent="0">
              <a:buNone/>
              <a:defRPr sz="2000"/>
            </a:lvl5pPr>
            <a:lvl6pPr marL="2285920" indent="0">
              <a:buNone/>
              <a:defRPr sz="2000"/>
            </a:lvl6pPr>
            <a:lvl7pPr marL="2743103" indent="0">
              <a:buNone/>
              <a:defRPr sz="2000"/>
            </a:lvl7pPr>
            <a:lvl8pPr marL="3200288" indent="0">
              <a:buNone/>
              <a:defRPr sz="2000"/>
            </a:lvl8pPr>
            <a:lvl9pPr marL="36574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3" indent="0">
              <a:buNone/>
              <a:defRPr sz="1200"/>
            </a:lvl2pPr>
            <a:lvl3pPr marL="914368" indent="0">
              <a:buNone/>
              <a:defRPr sz="1000"/>
            </a:lvl3pPr>
            <a:lvl4pPr marL="1371552" indent="0">
              <a:buNone/>
              <a:defRPr sz="900"/>
            </a:lvl4pPr>
            <a:lvl5pPr marL="1828737" indent="0">
              <a:buNone/>
              <a:defRPr sz="900"/>
            </a:lvl5pPr>
            <a:lvl6pPr marL="2285920" indent="0">
              <a:buNone/>
              <a:defRPr sz="900"/>
            </a:lvl6pPr>
            <a:lvl7pPr marL="2743103" indent="0">
              <a:buNone/>
              <a:defRPr sz="900"/>
            </a:lvl7pPr>
            <a:lvl8pPr marL="3200288" indent="0">
              <a:buNone/>
              <a:defRPr sz="900"/>
            </a:lvl8pPr>
            <a:lvl9pPr marL="365747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5008" y="391431"/>
            <a:ext cx="9947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007D2-58B6-AB44-B962-8BDD8D2ECA4F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4EA07-5ABD-464A-B6C8-96DE494D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l" defTabSz="457183" rtl="0" eaLnBrk="1" latinLnBrk="0" hangingPunct="1">
        <a:spcBef>
          <a:spcPct val="0"/>
        </a:spcBef>
        <a:buNone/>
        <a:defRPr sz="3600" b="1" kern="1200">
          <a:solidFill>
            <a:srgbClr val="252F59"/>
          </a:solidFill>
          <a:latin typeface="Avenir Heavy"/>
          <a:ea typeface="+mj-ea"/>
          <a:cs typeface="Avenir Heavy"/>
        </a:defRPr>
      </a:lvl1pPr>
    </p:titleStyle>
    <p:bodyStyle>
      <a:lvl1pPr marL="342887" indent="-342887" algn="l" defTabSz="457183" rtl="0" eaLnBrk="1" latinLnBrk="0" hangingPunct="1">
        <a:spcBef>
          <a:spcPct val="20000"/>
        </a:spcBef>
        <a:buClr>
          <a:srgbClr val="E87400"/>
        </a:buClr>
        <a:buFont typeface="Wingdings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4" indent="-285741" algn="l" defTabSz="457183" rtl="0" eaLnBrk="1" latinLnBrk="0" hangingPunct="1">
        <a:spcBef>
          <a:spcPct val="20000"/>
        </a:spcBef>
        <a:buClr>
          <a:srgbClr val="252F59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9" indent="-228593" algn="l" defTabSz="457183" rtl="0" eaLnBrk="1" latinLnBrk="0" hangingPunct="1">
        <a:spcBef>
          <a:spcPct val="20000"/>
        </a:spcBef>
        <a:buClr>
          <a:srgbClr val="3E7200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4" indent="-228593" algn="l" defTabSz="457183" rtl="0" eaLnBrk="1" latinLnBrk="0" hangingPunct="1">
        <a:spcBef>
          <a:spcPct val="20000"/>
        </a:spcBef>
        <a:buClr>
          <a:srgbClr val="E1A42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9" indent="-228593" algn="l" defTabSz="457183" rtl="0" eaLnBrk="1" latinLnBrk="0" hangingPunct="1">
        <a:spcBef>
          <a:spcPct val="20000"/>
        </a:spcBef>
        <a:buClr>
          <a:srgbClr val="252F59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12" indent="-228593" algn="l" defTabSz="45718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6" indent="-228593" algn="l" defTabSz="45718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0" indent="-228593" algn="l" defTabSz="45718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6" indent="-228593" algn="l" defTabSz="45718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457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8" algn="l" defTabSz="457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2" algn="l" defTabSz="457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7" algn="l" defTabSz="457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0" algn="l" defTabSz="457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3" algn="l" defTabSz="457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8" algn="l" defTabSz="457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3" algn="l" defTabSz="457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42.tiff"/><Relationship Id="rId26" Type="http://schemas.openxmlformats.org/officeDocument/2006/relationships/image" Target="../media/image50.tiff"/><Relationship Id="rId3" Type="http://schemas.openxmlformats.org/officeDocument/2006/relationships/image" Target="../media/image27.png"/><Relationship Id="rId21" Type="http://schemas.openxmlformats.org/officeDocument/2006/relationships/image" Target="../media/image45.tiff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tiff"/><Relationship Id="rId25" Type="http://schemas.openxmlformats.org/officeDocument/2006/relationships/image" Target="../media/image49.tif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tiff"/><Relationship Id="rId20" Type="http://schemas.openxmlformats.org/officeDocument/2006/relationships/image" Target="../media/image44.png"/><Relationship Id="rId29" Type="http://schemas.openxmlformats.org/officeDocument/2006/relationships/image" Target="../media/image5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24" Type="http://schemas.openxmlformats.org/officeDocument/2006/relationships/image" Target="../media/image48.tiff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tiff"/><Relationship Id="rId28" Type="http://schemas.openxmlformats.org/officeDocument/2006/relationships/image" Target="../media/image51.png"/><Relationship Id="rId10" Type="http://schemas.openxmlformats.org/officeDocument/2006/relationships/image" Target="../media/image34.jpeg"/><Relationship Id="rId19" Type="http://schemas.openxmlformats.org/officeDocument/2006/relationships/image" Target="../media/image43.tiff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tiff"/><Relationship Id="rId22" Type="http://schemas.openxmlformats.org/officeDocument/2006/relationships/image" Target="../media/image46.tiff"/><Relationship Id="rId27" Type="http://schemas.openxmlformats.org/officeDocument/2006/relationships/image" Target="../media/image10.jpeg"/><Relationship Id="rId30" Type="http://schemas.openxmlformats.org/officeDocument/2006/relationships/image" Target="../media/image5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7.png"/><Relationship Id="rId10" Type="http://schemas.openxmlformats.org/officeDocument/2006/relationships/image" Target="../media/image36.jpeg"/><Relationship Id="rId4" Type="http://schemas.openxmlformats.org/officeDocument/2006/relationships/image" Target="../media/image56.jpeg"/><Relationship Id="rId9" Type="http://schemas.openxmlformats.org/officeDocument/2006/relationships/image" Target="../media/image5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61.jpeg"/><Relationship Id="rId4" Type="http://schemas.openxmlformats.org/officeDocument/2006/relationships/image" Target="../media/image60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3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10.jpeg"/><Relationship Id="rId5" Type="http://schemas.openxmlformats.org/officeDocument/2006/relationships/image" Target="../media/image7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.jpe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109.JPG"/><Relationship Id="rId18" Type="http://schemas.openxmlformats.org/officeDocument/2006/relationships/image" Target="../media/image114.png"/><Relationship Id="rId3" Type="http://schemas.openxmlformats.org/officeDocument/2006/relationships/image" Target="../media/image86.png"/><Relationship Id="rId7" Type="http://schemas.openxmlformats.org/officeDocument/2006/relationships/image" Target="../media/image103.jpg"/><Relationship Id="rId12" Type="http://schemas.openxmlformats.org/officeDocument/2006/relationships/image" Target="../media/image108.jpg"/><Relationship Id="rId17" Type="http://schemas.openxmlformats.org/officeDocument/2006/relationships/image" Target="../media/image113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11" Type="http://schemas.openxmlformats.org/officeDocument/2006/relationships/image" Target="../media/image107.jpg"/><Relationship Id="rId5" Type="http://schemas.openxmlformats.org/officeDocument/2006/relationships/image" Target="../media/image10.jpeg"/><Relationship Id="rId15" Type="http://schemas.openxmlformats.org/officeDocument/2006/relationships/image" Target="../media/image111.jpg"/><Relationship Id="rId10" Type="http://schemas.openxmlformats.org/officeDocument/2006/relationships/image" Target="../media/image106.jpg"/><Relationship Id="rId19" Type="http://schemas.openxmlformats.org/officeDocument/2006/relationships/image" Target="../media/image115.jpg"/><Relationship Id="rId4" Type="http://schemas.openxmlformats.org/officeDocument/2006/relationships/image" Target="../media/image87.png"/><Relationship Id="rId9" Type="http://schemas.openxmlformats.org/officeDocument/2006/relationships/image" Target="../media/image105.JPG"/><Relationship Id="rId14" Type="http://schemas.openxmlformats.org/officeDocument/2006/relationships/image" Target="../media/image11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0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M-HIRES-bann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69" t="-88615"/>
          <a:stretch/>
        </p:blipFill>
        <p:spPr>
          <a:xfrm>
            <a:off x="1482162" y="4958642"/>
            <a:ext cx="3142592" cy="12943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76161" y="3667230"/>
            <a:ext cx="8160208" cy="1180917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Patricia Solís, PhD</a:t>
            </a:r>
            <a:br>
              <a:rPr lang="en-US" sz="1600" b="0" dirty="0">
                <a:latin typeface="Avenir Medium" panose="02000503020000020003" pitchFamily="2" charset="0"/>
              </a:rPr>
            </a:br>
            <a:r>
              <a:rPr lang="en-US" sz="1600" b="0" dirty="0">
                <a:latin typeface="Avenir Book" panose="02000503020000020003" pitchFamily="2" charset="0"/>
              </a:rPr>
              <a:t>Director and Co-Founder, YouthMappers</a:t>
            </a:r>
            <a:br>
              <a:rPr lang="en-US" sz="1600" b="0" dirty="0">
                <a:latin typeface="Avenir Book" panose="02000503020000020003" pitchFamily="2" charset="0"/>
              </a:rPr>
            </a:br>
            <a:r>
              <a:rPr lang="en-US" sz="1600" b="0" dirty="0">
                <a:latin typeface="Avenir Book" panose="02000503020000020003" pitchFamily="2" charset="0"/>
              </a:rPr>
              <a:t>Executive Director, Knowledge Exchange for Resilience </a:t>
            </a:r>
            <a:br>
              <a:rPr lang="en-US" sz="1600" b="0" dirty="0">
                <a:latin typeface="Avenir Book" panose="02000503020000020003" pitchFamily="2" charset="0"/>
              </a:rPr>
            </a:br>
            <a:r>
              <a:rPr lang="en-US" sz="1600" b="0" dirty="0">
                <a:latin typeface="Avenir Book" panose="02000503020000020003" pitchFamily="2" charset="0"/>
              </a:rPr>
              <a:t>Associate Research Professor, School of Geographical Sciences and Urban Planning</a:t>
            </a:r>
            <a:br>
              <a:rPr lang="en-US" sz="1600" b="0" dirty="0">
                <a:latin typeface="Avenir Book" panose="02000503020000020003" pitchFamily="2" charset="0"/>
              </a:rPr>
            </a:br>
            <a:r>
              <a:rPr lang="en-US" sz="1600" b="0" dirty="0">
                <a:latin typeface="Avenir Book" panose="02000503020000020003" pitchFamily="2" charset="0"/>
              </a:rPr>
              <a:t>Arizona State University</a:t>
            </a:r>
            <a:br>
              <a:rPr lang="en-US" sz="1600" b="0" dirty="0">
                <a:latin typeface="Avenir Book" panose="02000503020000020003" pitchFamily="2" charset="0"/>
              </a:rPr>
            </a:br>
            <a:r>
              <a:rPr lang="en-US" sz="1600" b="0" dirty="0" err="1">
                <a:latin typeface="Avenir Book" panose="02000503020000020003" pitchFamily="2" charset="0"/>
              </a:rPr>
              <a:t>patricia.solis@asu.edu</a:t>
            </a:r>
            <a:endParaRPr lang="en-US" sz="1400" b="0" dirty="0">
              <a:latin typeface="Avenir Book" panose="02000503020000020003" pitchFamily="2" charset="0"/>
              <a:cs typeface="Avenir Book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5BCA7C-585E-E840-B4ED-2F4AACF27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850" y="584271"/>
            <a:ext cx="93798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latin typeface="Avenir Black" panose="02000503020000020003" pitchFamily="2" charset="0"/>
              </a:rPr>
              <a:t>Defining our world by mapping it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dirty="0">
                <a:latin typeface="Avenir Medium" panose="02000503020000020003" pitchFamily="2" charset="0"/>
              </a:rPr>
              <a:t>Lessons to learn from YouthMappers and the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dirty="0">
                <a:latin typeface="Avenir Medium" panose="02000503020000020003" pitchFamily="2" charset="0"/>
              </a:rPr>
              <a:t>OpenStreetMap community of communities</a:t>
            </a:r>
            <a:endParaRPr lang="en-US" altLang="en-US" sz="5400" dirty="0">
              <a:solidFill>
                <a:srgbClr val="F1C756"/>
              </a:solidFill>
              <a:latin typeface="Avenir Medium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38311D-F822-0341-9D57-E03040116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178" y="5453979"/>
            <a:ext cx="3148593" cy="8788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408375-1B92-E549-8116-4CD27EF11164}"/>
              </a:ext>
            </a:extLst>
          </p:cNvPr>
          <p:cNvSpPr/>
          <p:nvPr/>
        </p:nvSpPr>
        <p:spPr>
          <a:xfrm>
            <a:off x="-576505" y="-582652"/>
            <a:ext cx="1735282" cy="8499764"/>
          </a:xfrm>
          <a:prstGeom prst="rect">
            <a:avLst/>
          </a:prstGeom>
          <a:solidFill>
            <a:srgbClr val="6F9D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CC06B4-FD49-0D4A-9938-F37593B3D830}"/>
              </a:ext>
            </a:extLst>
          </p:cNvPr>
          <p:cNvSpPr/>
          <p:nvPr/>
        </p:nvSpPr>
        <p:spPr>
          <a:xfrm>
            <a:off x="-739021" y="-582652"/>
            <a:ext cx="1735282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BF6B4-A918-2740-BE6F-B6A9BDE3B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903" y="4577094"/>
            <a:ext cx="39497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AA619F-49E3-9449-B517-24B0AFC6C6B4}"/>
              </a:ext>
            </a:extLst>
          </p:cNvPr>
          <p:cNvSpPr/>
          <p:nvPr/>
        </p:nvSpPr>
        <p:spPr>
          <a:xfrm>
            <a:off x="-377986" y="-2394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ewosmlogo.png">
            <a:extLst>
              <a:ext uri="{FF2B5EF4-FFF2-40B4-BE49-F238E27FC236}">
                <a16:creationId xmlns:a16="http://schemas.microsoft.com/office/drawing/2014/main" id="{33024674-A052-E248-B818-4BBDDCB71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529" y="129122"/>
            <a:ext cx="1000956" cy="10009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89692AB-E3E0-DF4D-89A2-55C45E2BAF80}"/>
              </a:ext>
            </a:extLst>
          </p:cNvPr>
          <p:cNvSpPr txBox="1">
            <a:spLocks/>
          </p:cNvSpPr>
          <p:nvPr/>
        </p:nvSpPr>
        <p:spPr>
          <a:xfrm>
            <a:off x="2193419" y="72042"/>
            <a:ext cx="7460544" cy="1370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i="1" dirty="0"/>
              <a:t>“Community of communities”</a:t>
            </a:r>
          </a:p>
        </p:txBody>
      </p:sp>
      <p:pic>
        <p:nvPicPr>
          <p:cNvPr id="15" name="Picture 14" descr="YM-HIRES-banner.jpg">
            <a:extLst>
              <a:ext uri="{FF2B5EF4-FFF2-40B4-BE49-F238E27FC236}">
                <a16:creationId xmlns:a16="http://schemas.microsoft.com/office/drawing/2014/main" id="{D3706F32-28B8-444E-8B20-CB6BC5409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94002" y="85559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606565-20FE-B04F-BD6E-D3F06F41391A}"/>
              </a:ext>
            </a:extLst>
          </p:cNvPr>
          <p:cNvSpPr txBox="1"/>
          <p:nvPr/>
        </p:nvSpPr>
        <p:spPr>
          <a:xfrm>
            <a:off x="7867389" y="5293412"/>
            <a:ext cx="2831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45% are in Africa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46DADE-35D7-5C48-8C1E-522C187A7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653" y="129122"/>
            <a:ext cx="8152633" cy="6516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D42E77-8325-CF4D-80C0-A123F4B2D448}"/>
              </a:ext>
            </a:extLst>
          </p:cNvPr>
          <p:cNvSpPr txBox="1"/>
          <p:nvPr/>
        </p:nvSpPr>
        <p:spPr>
          <a:xfrm>
            <a:off x="10334847" y="6142035"/>
            <a:ext cx="1857153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Credit</a:t>
            </a:r>
            <a:r>
              <a:rPr lang="en-US" sz="1200" dirty="0"/>
              <a:t>: Jennings Anderson for YouthMappers ©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3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AA619F-49E3-9449-B517-24B0AFC6C6B4}"/>
              </a:ext>
            </a:extLst>
          </p:cNvPr>
          <p:cNvSpPr/>
          <p:nvPr/>
        </p:nvSpPr>
        <p:spPr>
          <a:xfrm>
            <a:off x="-377986" y="-2394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ewosmlogo.png">
            <a:extLst>
              <a:ext uri="{FF2B5EF4-FFF2-40B4-BE49-F238E27FC236}">
                <a16:creationId xmlns:a16="http://schemas.microsoft.com/office/drawing/2014/main" id="{33024674-A052-E248-B818-4BBDDCB71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529" y="129122"/>
            <a:ext cx="1000956" cy="10009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89692AB-E3E0-DF4D-89A2-55C45E2BAF80}"/>
              </a:ext>
            </a:extLst>
          </p:cNvPr>
          <p:cNvSpPr txBox="1">
            <a:spLocks/>
          </p:cNvSpPr>
          <p:nvPr/>
        </p:nvSpPr>
        <p:spPr>
          <a:xfrm>
            <a:off x="2193419" y="72042"/>
            <a:ext cx="7460544" cy="1370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i="1" dirty="0"/>
              <a:t>“Community of communities”</a:t>
            </a:r>
          </a:p>
        </p:txBody>
      </p:sp>
      <p:pic>
        <p:nvPicPr>
          <p:cNvPr id="15" name="Picture 14" descr="YM-HIRES-banner.jpg">
            <a:extLst>
              <a:ext uri="{FF2B5EF4-FFF2-40B4-BE49-F238E27FC236}">
                <a16:creationId xmlns:a16="http://schemas.microsoft.com/office/drawing/2014/main" id="{D3706F32-28B8-444E-8B20-CB6BC5409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94002" y="85559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606565-20FE-B04F-BD6E-D3F06F41391A}"/>
              </a:ext>
            </a:extLst>
          </p:cNvPr>
          <p:cNvSpPr txBox="1"/>
          <p:nvPr/>
        </p:nvSpPr>
        <p:spPr>
          <a:xfrm>
            <a:off x="7867389" y="5293412"/>
            <a:ext cx="2831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45% are in Africa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6AF2D1-5D08-E445-8EF4-437E5BA41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419" y="72042"/>
            <a:ext cx="780431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E6AC0-0786-F74A-BB7F-15290DFFB102}"/>
              </a:ext>
            </a:extLst>
          </p:cNvPr>
          <p:cNvSpPr txBox="1"/>
          <p:nvPr/>
        </p:nvSpPr>
        <p:spPr>
          <a:xfrm>
            <a:off x="10334847" y="6142035"/>
            <a:ext cx="1857153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Credit</a:t>
            </a:r>
            <a:r>
              <a:rPr lang="en-US" sz="1200" dirty="0"/>
              <a:t>: Jennings Anderson for YouthMappers ©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1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AA619F-49E3-9449-B517-24B0AFC6C6B4}"/>
              </a:ext>
            </a:extLst>
          </p:cNvPr>
          <p:cNvSpPr/>
          <p:nvPr/>
        </p:nvSpPr>
        <p:spPr>
          <a:xfrm>
            <a:off x="-377986" y="-2394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ewosmlogo.png">
            <a:extLst>
              <a:ext uri="{FF2B5EF4-FFF2-40B4-BE49-F238E27FC236}">
                <a16:creationId xmlns:a16="http://schemas.microsoft.com/office/drawing/2014/main" id="{33024674-A052-E248-B818-4BBDDCB71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529" y="129122"/>
            <a:ext cx="1000956" cy="10009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89692AB-E3E0-DF4D-89A2-55C45E2BAF80}"/>
              </a:ext>
            </a:extLst>
          </p:cNvPr>
          <p:cNvSpPr txBox="1">
            <a:spLocks/>
          </p:cNvSpPr>
          <p:nvPr/>
        </p:nvSpPr>
        <p:spPr>
          <a:xfrm>
            <a:off x="2193419" y="72042"/>
            <a:ext cx="7460544" cy="1370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i="1" dirty="0"/>
              <a:t>“Community of communities”</a:t>
            </a:r>
          </a:p>
        </p:txBody>
      </p:sp>
      <p:pic>
        <p:nvPicPr>
          <p:cNvPr id="15" name="Picture 14" descr="YM-HIRES-banner.jpg">
            <a:extLst>
              <a:ext uri="{FF2B5EF4-FFF2-40B4-BE49-F238E27FC236}">
                <a16:creationId xmlns:a16="http://schemas.microsoft.com/office/drawing/2014/main" id="{D3706F32-28B8-444E-8B20-CB6BC5409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94002" y="85559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age6.png">
            <a:extLst>
              <a:ext uri="{FF2B5EF4-FFF2-40B4-BE49-F238E27FC236}">
                <a16:creationId xmlns:a16="http://schemas.microsoft.com/office/drawing/2014/main" id="{F70BB805-42AD-704C-BF5F-FAFFA5C5A8BB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540777" y="1839057"/>
            <a:ext cx="9157735" cy="4772758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606565-20FE-B04F-BD6E-D3F06F41391A}"/>
              </a:ext>
            </a:extLst>
          </p:cNvPr>
          <p:cNvSpPr txBox="1"/>
          <p:nvPr/>
        </p:nvSpPr>
        <p:spPr>
          <a:xfrm>
            <a:off x="7867389" y="5293412"/>
            <a:ext cx="2831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45% are in Africa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325CF-F2FA-BD4C-B7F7-F676D383F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75" y="85559"/>
            <a:ext cx="11765319" cy="63387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85A7FB-4608-844F-B354-9FF66C74FF42}"/>
              </a:ext>
            </a:extLst>
          </p:cNvPr>
          <p:cNvSpPr txBox="1"/>
          <p:nvPr/>
        </p:nvSpPr>
        <p:spPr>
          <a:xfrm>
            <a:off x="8314660" y="6464821"/>
            <a:ext cx="3877340" cy="4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Credit</a:t>
            </a:r>
            <a:r>
              <a:rPr lang="en-US" sz="1200" dirty="0"/>
              <a:t>: Jennings Anderson for YouthMappers ©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AA619F-49E3-9449-B517-24B0AFC6C6B4}"/>
              </a:ext>
            </a:extLst>
          </p:cNvPr>
          <p:cNvSpPr/>
          <p:nvPr/>
        </p:nvSpPr>
        <p:spPr>
          <a:xfrm>
            <a:off x="-377986" y="-2394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ewosmlogo.png">
            <a:extLst>
              <a:ext uri="{FF2B5EF4-FFF2-40B4-BE49-F238E27FC236}">
                <a16:creationId xmlns:a16="http://schemas.microsoft.com/office/drawing/2014/main" id="{33024674-A052-E248-B818-4BBDDCB71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529" y="129122"/>
            <a:ext cx="1000956" cy="10009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89692AB-E3E0-DF4D-89A2-55C45E2BAF80}"/>
              </a:ext>
            </a:extLst>
          </p:cNvPr>
          <p:cNvSpPr txBox="1">
            <a:spLocks/>
          </p:cNvSpPr>
          <p:nvPr/>
        </p:nvSpPr>
        <p:spPr>
          <a:xfrm>
            <a:off x="2193419" y="72042"/>
            <a:ext cx="7460544" cy="1370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i="1" dirty="0"/>
              <a:t>“Community of communities”</a:t>
            </a:r>
          </a:p>
        </p:txBody>
      </p:sp>
      <p:pic>
        <p:nvPicPr>
          <p:cNvPr id="15" name="Picture 14" descr="YM-HIRES-banner.jpg">
            <a:extLst>
              <a:ext uri="{FF2B5EF4-FFF2-40B4-BE49-F238E27FC236}">
                <a16:creationId xmlns:a16="http://schemas.microsoft.com/office/drawing/2014/main" id="{D3706F32-28B8-444E-8B20-CB6BC5409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94002" y="85559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age6.png">
            <a:extLst>
              <a:ext uri="{FF2B5EF4-FFF2-40B4-BE49-F238E27FC236}">
                <a16:creationId xmlns:a16="http://schemas.microsoft.com/office/drawing/2014/main" id="{F70BB805-42AD-704C-BF5F-FAFFA5C5A8BB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169581" y="1129005"/>
            <a:ext cx="9528931" cy="5482810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606565-20FE-B04F-BD6E-D3F06F41391A}"/>
              </a:ext>
            </a:extLst>
          </p:cNvPr>
          <p:cNvSpPr txBox="1"/>
          <p:nvPr/>
        </p:nvSpPr>
        <p:spPr>
          <a:xfrm>
            <a:off x="7867389" y="5293412"/>
            <a:ext cx="2831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45% are in Africa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E6FC3E-188E-8940-801A-0D0D31D1704A}"/>
              </a:ext>
            </a:extLst>
          </p:cNvPr>
          <p:cNvSpPr txBox="1"/>
          <p:nvPr/>
        </p:nvSpPr>
        <p:spPr>
          <a:xfrm>
            <a:off x="10443430" y="6277044"/>
            <a:ext cx="1857153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Credit</a:t>
            </a:r>
            <a:r>
              <a:rPr lang="en-US" sz="1200" dirty="0"/>
              <a:t>: Jennings Anderson for YouthMappers ©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5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AA619F-49E3-9449-B517-24B0AFC6C6B4}"/>
              </a:ext>
            </a:extLst>
          </p:cNvPr>
          <p:cNvSpPr/>
          <p:nvPr/>
        </p:nvSpPr>
        <p:spPr>
          <a:xfrm>
            <a:off x="-377986" y="-2394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ewosmlogo.png">
            <a:extLst>
              <a:ext uri="{FF2B5EF4-FFF2-40B4-BE49-F238E27FC236}">
                <a16:creationId xmlns:a16="http://schemas.microsoft.com/office/drawing/2014/main" id="{33024674-A052-E248-B818-4BBDDCB71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529" y="129122"/>
            <a:ext cx="1000956" cy="10009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89692AB-E3E0-DF4D-89A2-55C45E2BAF80}"/>
              </a:ext>
            </a:extLst>
          </p:cNvPr>
          <p:cNvSpPr txBox="1">
            <a:spLocks/>
          </p:cNvSpPr>
          <p:nvPr/>
        </p:nvSpPr>
        <p:spPr>
          <a:xfrm>
            <a:off x="2193419" y="72042"/>
            <a:ext cx="7460544" cy="1370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i="1" dirty="0"/>
              <a:t>“Community of communities”</a:t>
            </a:r>
          </a:p>
        </p:txBody>
      </p:sp>
      <p:pic>
        <p:nvPicPr>
          <p:cNvPr id="15" name="Picture 14" descr="YM-HIRES-banner.jpg">
            <a:extLst>
              <a:ext uri="{FF2B5EF4-FFF2-40B4-BE49-F238E27FC236}">
                <a16:creationId xmlns:a16="http://schemas.microsoft.com/office/drawing/2014/main" id="{D3706F32-28B8-444E-8B20-CB6BC5409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94002" y="85559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4.png">
            <a:extLst>
              <a:ext uri="{FF2B5EF4-FFF2-40B4-BE49-F238E27FC236}">
                <a16:creationId xmlns:a16="http://schemas.microsoft.com/office/drawing/2014/main" id="{6E96FD17-45FF-FA42-A364-0F4007C12F4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14400" y="1305219"/>
            <a:ext cx="10958085" cy="5410495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4A7F17-6AD5-384E-8C12-90828F091949}"/>
              </a:ext>
            </a:extLst>
          </p:cNvPr>
          <p:cNvSpPr txBox="1"/>
          <p:nvPr/>
        </p:nvSpPr>
        <p:spPr>
          <a:xfrm>
            <a:off x="10443430" y="6221313"/>
            <a:ext cx="1857153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Credit</a:t>
            </a:r>
            <a:r>
              <a:rPr lang="en-US" sz="1200" dirty="0"/>
              <a:t>: Jennings Anderson for YouthMappers ©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4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WB-mapman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345" y="157090"/>
            <a:ext cx="3316195" cy="3789937"/>
          </a:xfrm>
          <a:prstGeom prst="rect">
            <a:avLst/>
          </a:prstGeom>
        </p:spPr>
      </p:pic>
      <p:pic>
        <p:nvPicPr>
          <p:cNvPr id="3" name="Picture 2" descr="MWB-mappin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345" y="157090"/>
            <a:ext cx="3316195" cy="3789937"/>
          </a:xfrm>
          <a:prstGeom prst="rect">
            <a:avLst/>
          </a:prstGeom>
        </p:spPr>
      </p:pic>
      <p:pic>
        <p:nvPicPr>
          <p:cNvPr id="2" name="Picture 1" descr="MWB-restofit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425" y="157090"/>
            <a:ext cx="3316195" cy="3789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8661" y="157086"/>
            <a:ext cx="27243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Avenir Heavy"/>
                <a:cs typeface="Avenir Heavy"/>
              </a:rPr>
              <a:t>we don’t just build maps.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8662" y="2388836"/>
            <a:ext cx="3092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1F497D"/>
                </a:solidFill>
                <a:latin typeface="Avenir Heavy"/>
                <a:cs typeface="Avenir Heavy"/>
              </a:rPr>
              <a:t>we build</a:t>
            </a:r>
          </a:p>
          <a:p>
            <a:r>
              <a:rPr lang="en-US" sz="4800" b="1" dirty="0">
                <a:solidFill>
                  <a:srgbClr val="E87400"/>
                </a:solidFill>
                <a:latin typeface="Avenir Heavy"/>
                <a:cs typeface="Avenir Heavy"/>
              </a:rPr>
              <a:t>mappers.</a:t>
            </a:r>
          </a:p>
        </p:txBody>
      </p:sp>
      <p:pic>
        <p:nvPicPr>
          <p:cNvPr id="8" name="Picture 7" descr="YM-HIRES-banner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223" y="4318005"/>
            <a:ext cx="8603277" cy="24865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2834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8606-E220-2F4C-8E9E-D40703F7D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908" y="2429368"/>
            <a:ext cx="103632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Invest in each other.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CC9FE-C598-6E47-9638-90CD81E20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600455"/>
            <a:ext cx="8534400" cy="1752600"/>
          </a:xfrm>
          <a:noFill/>
        </p:spPr>
        <p:txBody>
          <a:bodyPr/>
          <a:lstStyle/>
          <a:p>
            <a:r>
              <a:rPr lang="en-US" b="1" dirty="0">
                <a:solidFill>
                  <a:srgbClr val="84C5C3"/>
                </a:solidFill>
                <a:latin typeface="Avenir Black" panose="02000503020000020003" pitchFamily="2" charset="0"/>
              </a:rPr>
              <a:t>It pays dividends.</a:t>
            </a:r>
            <a:endParaRPr lang="en-US" dirty="0">
              <a:solidFill>
                <a:srgbClr val="84C5C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EA408-5AA5-2F4D-A626-52F7D5B1C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5676900"/>
            <a:ext cx="62484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880" y="2016928"/>
            <a:ext cx="1294020" cy="776412"/>
          </a:xfrm>
          <a:prstGeom prst="rect">
            <a:avLst/>
          </a:prstGeom>
        </p:spPr>
      </p:pic>
      <p:pic>
        <p:nvPicPr>
          <p:cNvPr id="2" name="Picture 1" descr="mapgive open-graph-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70" y="3322433"/>
            <a:ext cx="2342567" cy="2342567"/>
          </a:xfrm>
          <a:prstGeom prst="rect">
            <a:avLst/>
          </a:prstGeom>
        </p:spPr>
      </p:pic>
      <p:pic>
        <p:nvPicPr>
          <p:cNvPr id="4" name="Picture 3" descr="Mapillar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767" y="2117703"/>
            <a:ext cx="2745524" cy="683331"/>
          </a:xfrm>
          <a:prstGeom prst="rect">
            <a:avLst/>
          </a:prstGeom>
        </p:spPr>
      </p:pic>
      <p:pic>
        <p:nvPicPr>
          <p:cNvPr id="6" name="Picture 5" descr="stat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689" y="4177657"/>
            <a:ext cx="675923" cy="675923"/>
          </a:xfrm>
          <a:prstGeom prst="rect">
            <a:avLst/>
          </a:prstGeom>
        </p:spPr>
      </p:pic>
      <p:pic>
        <p:nvPicPr>
          <p:cNvPr id="7" name="Picture 6" descr="gfdrr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523" y="2931748"/>
            <a:ext cx="1650744" cy="376846"/>
          </a:xfrm>
          <a:prstGeom prst="rect">
            <a:avLst/>
          </a:prstGeom>
        </p:spPr>
      </p:pic>
      <p:pic>
        <p:nvPicPr>
          <p:cNvPr id="16" name="Picture 15" descr="AGS-LOG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544" y="4218072"/>
            <a:ext cx="824998" cy="799051"/>
          </a:xfrm>
          <a:prstGeom prst="rect">
            <a:avLst/>
          </a:prstGeom>
        </p:spPr>
      </p:pic>
      <p:pic>
        <p:nvPicPr>
          <p:cNvPr id="17" name="Picture 16" descr="teachOS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291" y="3129063"/>
            <a:ext cx="2070412" cy="656079"/>
          </a:xfrm>
          <a:prstGeom prst="rect">
            <a:avLst/>
          </a:prstGeom>
        </p:spPr>
      </p:pic>
      <p:pic>
        <p:nvPicPr>
          <p:cNvPr id="20" name="Picture 19" descr="707px-Missing-Maps-logo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993" y="2047905"/>
            <a:ext cx="1921048" cy="815154"/>
          </a:xfrm>
          <a:prstGeom prst="rect">
            <a:avLst/>
          </a:prstGeom>
        </p:spPr>
      </p:pic>
      <p:pic>
        <p:nvPicPr>
          <p:cNvPr id="24" name="Picture 23" descr="TTU_DblT_fl4C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546" y="1351080"/>
            <a:ext cx="2494904" cy="556927"/>
          </a:xfrm>
          <a:prstGeom prst="rect">
            <a:avLst/>
          </a:prstGeom>
        </p:spPr>
      </p:pic>
      <p:pic>
        <p:nvPicPr>
          <p:cNvPr id="25" name="Picture 24" descr="WVUlong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485" y="1355199"/>
            <a:ext cx="2591123" cy="383675"/>
          </a:xfrm>
          <a:prstGeom prst="rect">
            <a:avLst/>
          </a:prstGeom>
        </p:spPr>
      </p:pic>
      <p:pic>
        <p:nvPicPr>
          <p:cNvPr id="26" name="Picture 25" descr="gw_txh_4cp_pos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070" y="1440462"/>
            <a:ext cx="3219795" cy="445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6F00E-C324-5E4E-884E-76AAC8A7F0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1681" y="467119"/>
            <a:ext cx="2133886" cy="3840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D6D9D6-4B6B-A04F-B8D7-131C9D3EA0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1697" y="3227264"/>
            <a:ext cx="2329613" cy="524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99F01B-D8F9-B54D-809D-6EC8F01526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65310" y="4100381"/>
            <a:ext cx="1008824" cy="1008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B027F8-E55B-DB41-AEC3-F9487E3160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98185" y="2022436"/>
            <a:ext cx="1509422" cy="8385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617D52-2B57-D347-9760-017BEFE2AC0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07303" y="5151337"/>
            <a:ext cx="2349500" cy="698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14B13F-A2D3-2B4D-9A7B-7DC262D4B55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7607" y="122582"/>
            <a:ext cx="3715911" cy="10520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69D81E-0D6A-FB4D-8562-F3A3A142BCE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975" y="6193093"/>
            <a:ext cx="13117809" cy="612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FF9C3D-3857-3E41-912A-D26FBCD499D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50366" y="5142458"/>
            <a:ext cx="2205059" cy="803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71558F-D6DE-3547-A821-A367A142C31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52761" y="3513636"/>
            <a:ext cx="1849805" cy="665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641A88-AD1C-6648-B262-D6410E17904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97923" y="4160537"/>
            <a:ext cx="1635935" cy="666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38BD7A-D461-B04A-85DD-DB0ACC5B447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48624" y="3099582"/>
            <a:ext cx="1485765" cy="6648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6AE848-9F78-4D4B-986D-C1DE71AE74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52750" y="4770903"/>
            <a:ext cx="1953853" cy="756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216AAE-48C6-8E45-9310-E166ACBAC0B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57081" y="4207530"/>
            <a:ext cx="757462" cy="744514"/>
          </a:xfrm>
          <a:prstGeom prst="rect">
            <a:avLst/>
          </a:prstGeom>
        </p:spPr>
      </p:pic>
      <p:pic>
        <p:nvPicPr>
          <p:cNvPr id="33" name="Picture 32" descr="YM-HIRES-banner.jpg">
            <a:extLst>
              <a:ext uri="{FF2B5EF4-FFF2-40B4-BE49-F238E27FC236}">
                <a16:creationId xmlns:a16="http://schemas.microsoft.com/office/drawing/2014/main" id="{C3EB0B75-8FA8-FF45-A8AB-892F904DE39C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1898185" y="147903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94D54F2-A2D3-6142-AE92-2963214C1DD0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2053" y="6209144"/>
            <a:ext cx="5049955" cy="574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9D663-33FB-2E49-95F1-D18A369325C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71890" y="5470503"/>
            <a:ext cx="1265861" cy="46225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0145F48-6967-E843-9509-E9773ADEFC95}"/>
              </a:ext>
            </a:extLst>
          </p:cNvPr>
          <p:cNvSpPr/>
          <p:nvPr/>
        </p:nvSpPr>
        <p:spPr>
          <a:xfrm>
            <a:off x="-530386" y="-3918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FDB6D0-2254-AB49-9571-A21308B4504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145447" y="5278497"/>
            <a:ext cx="1440236" cy="53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7BB16B-3AC4-B148-B735-068263EE4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1044" y="-689548"/>
            <a:ext cx="13093044" cy="78273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B0956CD-479F-9743-9A03-2B2A02D4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005" y="5277330"/>
            <a:ext cx="9947392" cy="1143000"/>
          </a:xfrm>
        </p:spPr>
        <p:txBody>
          <a:bodyPr>
            <a:normAutofit/>
          </a:bodyPr>
          <a:lstStyle/>
          <a:p>
            <a:r>
              <a:rPr lang="en-US" sz="4800" b="0" dirty="0" err="1">
                <a:solidFill>
                  <a:schemeClr val="bg1"/>
                </a:solidFill>
              </a:rPr>
              <a:t>activity.youthmappers.org</a:t>
            </a:r>
            <a:endParaRPr lang="en-US" sz="4800" b="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BEA7F1-AE83-074A-9982-F39A5238DB1E}"/>
              </a:ext>
            </a:extLst>
          </p:cNvPr>
          <p:cNvSpPr/>
          <p:nvPr/>
        </p:nvSpPr>
        <p:spPr>
          <a:xfrm>
            <a:off x="-530386" y="-3918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C24671-B08D-0941-AE27-74F10AE4FCE7}"/>
              </a:ext>
            </a:extLst>
          </p:cNvPr>
          <p:cNvSpPr txBox="1">
            <a:spLocks/>
          </p:cNvSpPr>
          <p:nvPr/>
        </p:nvSpPr>
        <p:spPr>
          <a:xfrm>
            <a:off x="1016360" y="3224115"/>
            <a:ext cx="101715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183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venir Black" panose="02000503020000020003" pitchFamily="2" charset="0"/>
              </a:rPr>
              <a:t>Remote Campaigns: </a:t>
            </a:r>
            <a:r>
              <a:rPr lang="en-US" dirty="0">
                <a:solidFill>
                  <a:schemeClr val="bg1"/>
                </a:solidFill>
              </a:rPr>
              <a:t>collaborate and work in solidarity through mapping the world</a:t>
            </a:r>
          </a:p>
        </p:txBody>
      </p:sp>
    </p:spTree>
    <p:extLst>
      <p:ext uri="{BB962C8B-B14F-4D97-AF65-F5344CB8AC3E}">
        <p14:creationId xmlns:p14="http://schemas.microsoft.com/office/powerpoint/2010/main" val="138267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69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2307" y="1632578"/>
            <a:ext cx="4209412" cy="425553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Picture 5" descr="flipp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1638750"/>
            <a:ext cx="4978173" cy="42493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06D11E-9946-3E49-B2C4-184036C1EEB9}"/>
              </a:ext>
            </a:extLst>
          </p:cNvPr>
          <p:cNvSpPr txBox="1">
            <a:spLocks/>
          </p:cNvSpPr>
          <p:nvPr/>
        </p:nvSpPr>
        <p:spPr>
          <a:xfrm>
            <a:off x="1644422" y="391431"/>
            <a:ext cx="7917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183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dirty="0">
                <a:latin typeface="Avenir Black" panose="02000503020000020003" pitchFamily="2" charset="0"/>
              </a:rPr>
              <a:t>Fieldwork Mini-grants: </a:t>
            </a:r>
            <a:r>
              <a:rPr lang="en-US" dirty="0"/>
              <a:t>create your own local data (attributes) or analysis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A7655A-A459-5E45-B2DB-F29C45B44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686" y="5185062"/>
            <a:ext cx="11010900" cy="1761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B1DC64-BA84-F143-B872-37B6352D9AC8}"/>
              </a:ext>
            </a:extLst>
          </p:cNvPr>
          <p:cNvSpPr/>
          <p:nvPr/>
        </p:nvSpPr>
        <p:spPr>
          <a:xfrm>
            <a:off x="-530386" y="-3918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YM-HIRES-banner.jpg">
            <a:extLst>
              <a:ext uri="{FF2B5EF4-FFF2-40B4-BE49-F238E27FC236}">
                <a16:creationId xmlns:a16="http://schemas.microsoft.com/office/drawing/2014/main" id="{87DCD6A8-A3E0-3B4A-988C-ABEF7C989C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77225" y="230348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hot.png">
            <a:extLst>
              <a:ext uri="{FF2B5EF4-FFF2-40B4-BE49-F238E27FC236}">
                <a16:creationId xmlns:a16="http://schemas.microsoft.com/office/drawing/2014/main" id="{820B0283-1F81-824C-9DAC-84734B3BE2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719" y="185597"/>
            <a:ext cx="1294020" cy="776412"/>
          </a:xfrm>
          <a:prstGeom prst="rect">
            <a:avLst/>
          </a:prstGeom>
        </p:spPr>
      </p:pic>
      <p:pic>
        <p:nvPicPr>
          <p:cNvPr id="12" name="Picture 11" descr="state.png">
            <a:extLst>
              <a:ext uri="{FF2B5EF4-FFF2-40B4-BE49-F238E27FC236}">
                <a16:creationId xmlns:a16="http://schemas.microsoft.com/office/drawing/2014/main" id="{87E1A008-052E-8B44-8B4A-058BD86F2A6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352" y="1973824"/>
            <a:ext cx="675923" cy="675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135BDE-C16E-5A49-B44A-9C51B9A85A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3613" y="1017856"/>
            <a:ext cx="880243" cy="882536"/>
          </a:xfrm>
          <a:prstGeom prst="rect">
            <a:avLst/>
          </a:prstGeom>
        </p:spPr>
      </p:pic>
      <p:pic>
        <p:nvPicPr>
          <p:cNvPr id="15" name="Picture 14" descr="WVUlong.jpg">
            <a:extLst>
              <a:ext uri="{FF2B5EF4-FFF2-40B4-BE49-F238E27FC236}">
                <a16:creationId xmlns:a16="http://schemas.microsoft.com/office/drawing/2014/main" id="{130475E9-C281-7340-9171-3B1CD69914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596" y="1017856"/>
            <a:ext cx="2591123" cy="3836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CCD25C-75D6-C148-AF2A-9502755F851D}"/>
              </a:ext>
            </a:extLst>
          </p:cNvPr>
          <p:cNvSpPr/>
          <p:nvPr/>
        </p:nvSpPr>
        <p:spPr>
          <a:xfrm>
            <a:off x="577225" y="5888116"/>
            <a:ext cx="3760859" cy="969884"/>
          </a:xfrm>
          <a:prstGeom prst="rect">
            <a:avLst/>
          </a:prstGeom>
          <a:solidFill>
            <a:srgbClr val="667A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3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408375-1B92-E549-8116-4CD27EF11164}"/>
              </a:ext>
            </a:extLst>
          </p:cNvPr>
          <p:cNvSpPr/>
          <p:nvPr/>
        </p:nvSpPr>
        <p:spPr>
          <a:xfrm>
            <a:off x="-576505" y="-582652"/>
            <a:ext cx="1735282" cy="8499764"/>
          </a:xfrm>
          <a:prstGeom prst="rect">
            <a:avLst/>
          </a:prstGeom>
          <a:solidFill>
            <a:srgbClr val="6F9D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CC06B4-FD49-0D4A-9938-F37593B3D830}"/>
              </a:ext>
            </a:extLst>
          </p:cNvPr>
          <p:cNvSpPr/>
          <p:nvPr/>
        </p:nvSpPr>
        <p:spPr>
          <a:xfrm>
            <a:off x="-739021" y="-582652"/>
            <a:ext cx="1735282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BF6B4-A918-2740-BE6F-B6A9BDE3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785" y="2387555"/>
            <a:ext cx="6300665" cy="3282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D7737-E181-C44D-B90B-97915015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776" y="-351692"/>
            <a:ext cx="11161843" cy="184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AEEB3-CFE5-0741-BF53-4DFFC052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204" y="200910"/>
            <a:ext cx="3075623" cy="217860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lack" panose="02000503020000020003" pitchFamily="2" charset="0"/>
              </a:rPr>
              <a:t>Learn &amp; Share: </a:t>
            </a:r>
            <a:r>
              <a:rPr lang="en-US" b="0" dirty="0"/>
              <a:t>Trainings, Syllabi, Webinars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1DF99-CB49-6145-8730-2E340375E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827" y="0"/>
            <a:ext cx="7651173" cy="4632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8DBFA3-3E22-974C-93F9-909B63723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06" y="4447308"/>
            <a:ext cx="6882245" cy="1849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035B2-EEBB-2C44-AED3-1BC55F8D7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59" y="2379518"/>
            <a:ext cx="4198457" cy="39171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58123D-76E4-5A45-B242-091A128F102B}"/>
              </a:ext>
            </a:extLst>
          </p:cNvPr>
          <p:cNvSpPr/>
          <p:nvPr/>
        </p:nvSpPr>
        <p:spPr>
          <a:xfrm>
            <a:off x="-504735" y="0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YM-HIRES-banner.jpg">
            <a:extLst>
              <a:ext uri="{FF2B5EF4-FFF2-40B4-BE49-F238E27FC236}">
                <a16:creationId xmlns:a16="http://schemas.microsoft.com/office/drawing/2014/main" id="{80C3827D-24A1-3444-9601-1D244A2BED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77225" y="230348"/>
            <a:ext cx="946775" cy="10434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79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AEEB3-CFE5-0741-BF53-4DFFC052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19" y="1273794"/>
            <a:ext cx="3059328" cy="2735498"/>
          </a:xfrm>
        </p:spPr>
        <p:txBody>
          <a:bodyPr>
            <a:normAutofit/>
          </a:bodyPr>
          <a:lstStyle/>
          <a:p>
            <a:r>
              <a:rPr lang="en-US" dirty="0">
                <a:latin typeface="Avenir Black" panose="02000503020000020003" pitchFamily="2" charset="0"/>
              </a:rPr>
              <a:t>Learn &amp; Share: </a:t>
            </a:r>
            <a:br>
              <a:rPr lang="en-US" dirty="0">
                <a:latin typeface="Avenir Black" panose="02000503020000020003" pitchFamily="2" charset="0"/>
              </a:rPr>
            </a:br>
            <a:r>
              <a:rPr lang="en-US" sz="3200" b="0" dirty="0"/>
              <a:t>YouthMappers Academy</a:t>
            </a:r>
            <a:endParaRPr lang="en-US" b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58123D-76E4-5A45-B242-091A128F102B}"/>
              </a:ext>
            </a:extLst>
          </p:cNvPr>
          <p:cNvSpPr/>
          <p:nvPr/>
        </p:nvSpPr>
        <p:spPr>
          <a:xfrm>
            <a:off x="-504735" y="0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YM-HIRES-banner.jpg">
            <a:extLst>
              <a:ext uri="{FF2B5EF4-FFF2-40B4-BE49-F238E27FC236}">
                <a16:creationId xmlns:a16="http://schemas.microsoft.com/office/drawing/2014/main" id="{80C3827D-24A1-3444-9601-1D244A2BED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77225" y="230348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D5580D-CCDB-B14C-A3CB-8DAAF57AB3CB}"/>
              </a:ext>
            </a:extLst>
          </p:cNvPr>
          <p:cNvSpPr/>
          <p:nvPr/>
        </p:nvSpPr>
        <p:spPr>
          <a:xfrm>
            <a:off x="4549088" y="81493"/>
            <a:ext cx="6678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venir Medium" panose="02000503020000020003" pitchFamily="2" charset="0"/>
              </a:rPr>
              <a:t>https://</a:t>
            </a:r>
            <a:r>
              <a:rPr lang="en-US" sz="2800" dirty="0" err="1">
                <a:latin typeface="Avenir Medium" panose="02000503020000020003" pitchFamily="2" charset="0"/>
              </a:rPr>
              <a:t>youthmappers.course.tc</a:t>
            </a:r>
            <a:r>
              <a:rPr lang="en-US" sz="2800" dirty="0">
                <a:latin typeface="Avenir Medium" panose="02000503020000020003" pitchFamily="2" charset="0"/>
              </a:rPr>
              <a:t>/catalog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AEA5E-DE6F-2D43-A2E5-2BA6001D1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747" y="791308"/>
            <a:ext cx="8094401" cy="5779342"/>
          </a:xfrm>
          <a:prstGeom prst="rect">
            <a:avLst/>
          </a:prstGeom>
        </p:spPr>
      </p:pic>
      <p:pic>
        <p:nvPicPr>
          <p:cNvPr id="11" name="Google Shape;106;p3" descr="Screen Shot 2016-04-18 at 11.48.27 AM.png">
            <a:extLst>
              <a:ext uri="{FF2B5EF4-FFF2-40B4-BE49-F238E27FC236}">
                <a16:creationId xmlns:a16="http://schemas.microsoft.com/office/drawing/2014/main" id="{195A74C7-1879-6A4D-9933-19EAF5A34863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259" y="4249882"/>
            <a:ext cx="1485427" cy="216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GS-LOGO.jpg">
            <a:extLst>
              <a:ext uri="{FF2B5EF4-FFF2-40B4-BE49-F238E27FC236}">
                <a16:creationId xmlns:a16="http://schemas.microsoft.com/office/drawing/2014/main" id="{73702394-16A9-0A4E-A20F-649D08459A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613" y="4451832"/>
            <a:ext cx="824998" cy="799051"/>
          </a:xfrm>
          <a:prstGeom prst="rect">
            <a:avLst/>
          </a:prstGeom>
        </p:spPr>
      </p:pic>
      <p:pic>
        <p:nvPicPr>
          <p:cNvPr id="14" name="Google Shape;106;p3" descr="Screen Shot 2016-04-18 at 11.48.27 AM.png">
            <a:extLst>
              <a:ext uri="{FF2B5EF4-FFF2-40B4-BE49-F238E27FC236}">
                <a16:creationId xmlns:a16="http://schemas.microsoft.com/office/drawing/2014/main" id="{0B01B947-DEBA-8845-A5D2-4B52A30DD8EB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686" y="5334278"/>
            <a:ext cx="1368134" cy="60147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5" name="Google Shape;109;p3">
            <a:extLst>
              <a:ext uri="{FF2B5EF4-FFF2-40B4-BE49-F238E27FC236}">
                <a16:creationId xmlns:a16="http://schemas.microsoft.com/office/drawing/2014/main" id="{C2DD03BF-B0C6-B240-B2B4-377EE0AE6051}"/>
              </a:ext>
            </a:extLst>
          </p:cNvPr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393" b="-13036"/>
          <a:stretch/>
        </p:blipFill>
        <p:spPr>
          <a:xfrm>
            <a:off x="2554323" y="5334279"/>
            <a:ext cx="412860" cy="59018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4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9B0BF7-3103-7047-BC4A-8CD909FB4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375" y="1696941"/>
            <a:ext cx="9461864" cy="49220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A68A4D-DCF6-EF47-84FA-B7937B3124D8}"/>
              </a:ext>
            </a:extLst>
          </p:cNvPr>
          <p:cNvSpPr txBox="1">
            <a:spLocks/>
          </p:cNvSpPr>
          <p:nvPr/>
        </p:nvSpPr>
        <p:spPr>
          <a:xfrm>
            <a:off x="1963882" y="342368"/>
            <a:ext cx="77931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183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dirty="0">
                <a:latin typeface="Avenir Black" panose="02000503020000020003" pitchFamily="2" charset="0"/>
              </a:rPr>
              <a:t>Validation Hub: </a:t>
            </a:r>
            <a:r>
              <a:rPr lang="en-US" dirty="0"/>
              <a:t>enjoy an experienced crew looking out for you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A7C286-A363-0640-8347-3D5356DFC72D}"/>
              </a:ext>
            </a:extLst>
          </p:cNvPr>
          <p:cNvSpPr/>
          <p:nvPr/>
        </p:nvSpPr>
        <p:spPr>
          <a:xfrm>
            <a:off x="-530386" y="-3918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YM-HIRES-banner.jpg">
            <a:extLst>
              <a:ext uri="{FF2B5EF4-FFF2-40B4-BE49-F238E27FC236}">
                <a16:creationId xmlns:a16="http://schemas.microsoft.com/office/drawing/2014/main" id="{4CFFC43E-6E7F-9B4C-A6C6-B0ECF20679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77225" y="230348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gw_txh_4cp_pos.png">
            <a:extLst>
              <a:ext uri="{FF2B5EF4-FFF2-40B4-BE49-F238E27FC236}">
                <a16:creationId xmlns:a16="http://schemas.microsoft.com/office/drawing/2014/main" id="{1403B8B2-5A86-6F40-A379-0C261DD115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351" y="1051090"/>
            <a:ext cx="3219795" cy="44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42229" y="539272"/>
            <a:ext cx="7917744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lack" panose="02000503020000020003" pitchFamily="2" charset="0"/>
              </a:rPr>
              <a:t>Virtual Internship: </a:t>
            </a:r>
            <a:r>
              <a:rPr lang="en-US" dirty="0"/>
              <a:t>experience this novel mechanism for career development</a:t>
            </a:r>
          </a:p>
        </p:txBody>
      </p:sp>
      <p:pic>
        <p:nvPicPr>
          <p:cNvPr id="14" name="Picture 13" descr="USAID-w-GeoCenterLOGO.jpg">
            <a:extLst>
              <a:ext uri="{FF2B5EF4-FFF2-40B4-BE49-F238E27FC236}">
                <a16:creationId xmlns:a16="http://schemas.microsoft.com/office/drawing/2014/main" id="{351F73D6-30BA-8B4F-906A-A723604E0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283852"/>
            <a:ext cx="9144000" cy="138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05B0E6-DC9C-9548-9277-D92D8B0926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693" y="1863524"/>
            <a:ext cx="2522816" cy="34091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B62B7D-1236-9744-8EA7-5BFE88969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09" y="1861922"/>
            <a:ext cx="3461294" cy="34107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43618D-F00E-9D42-BE8C-1796733191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1863524"/>
            <a:ext cx="3020992" cy="34091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91C03B-CF24-4542-8ECB-BDA05B9162CF}"/>
              </a:ext>
            </a:extLst>
          </p:cNvPr>
          <p:cNvSpPr/>
          <p:nvPr/>
        </p:nvSpPr>
        <p:spPr>
          <a:xfrm>
            <a:off x="-530386" y="-380664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YM-HIRES-banner.jpg">
            <a:extLst>
              <a:ext uri="{FF2B5EF4-FFF2-40B4-BE49-F238E27FC236}">
                <a16:creationId xmlns:a16="http://schemas.microsoft.com/office/drawing/2014/main" id="{0D39C350-B3B8-714A-83FD-97C2C302D1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77225" y="230348"/>
            <a:ext cx="946775" cy="10434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6642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376" y="246432"/>
            <a:ext cx="7917744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lack" panose="02000503020000020003" pitchFamily="2" charset="0"/>
              </a:rPr>
              <a:t>Leadership Fellowship: </a:t>
            </a:r>
            <a:r>
              <a:rPr lang="en-US" dirty="0"/>
              <a:t>apply to a Peer Cohort Experience across Continents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22993" y="1430521"/>
            <a:ext cx="7531664" cy="5105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Community-building for long term viable mapping infrastructure in the region</a:t>
            </a:r>
          </a:p>
          <a:p>
            <a:pPr lvl="1"/>
            <a:r>
              <a:rPr lang="en-US" dirty="0"/>
              <a:t>Competitive seed funding for added-value activities that increase motivation and sustainability, e.g. research studies</a:t>
            </a:r>
          </a:p>
          <a:p>
            <a:pPr lvl="1"/>
            <a:r>
              <a:rPr lang="en-US" dirty="0"/>
              <a:t>Leverage connections in academic as well as public sector, e.g. secondary end-users </a:t>
            </a:r>
          </a:p>
          <a:p>
            <a:pPr lvl="1"/>
            <a:endParaRPr lang="en-US" dirty="0"/>
          </a:p>
        </p:txBody>
      </p:sp>
      <p:pic>
        <p:nvPicPr>
          <p:cNvPr id="6" name="Picture 5" descr="18699745_10155360343773234_8614125266058809172_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3"/>
          <a:stretch/>
        </p:blipFill>
        <p:spPr>
          <a:xfrm>
            <a:off x="1835797" y="1236287"/>
            <a:ext cx="8904941" cy="5791122"/>
          </a:xfrm>
          <a:prstGeom prst="rect">
            <a:avLst/>
          </a:prstGeom>
        </p:spPr>
      </p:pic>
      <p:pic>
        <p:nvPicPr>
          <p:cNvPr id="7" name="Picture 6" descr="18699745_10155360343773234_8614125266058809172_o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797" y="1445463"/>
            <a:ext cx="8904941" cy="2649099"/>
          </a:xfrm>
          <a:prstGeom prst="rect">
            <a:avLst/>
          </a:prstGeom>
        </p:spPr>
      </p:pic>
      <p:pic>
        <p:nvPicPr>
          <p:cNvPr id="8" name="Picture 7" descr="18699745_10155360343773234_8614125266058809172_o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7091" y="1415581"/>
            <a:ext cx="2883647" cy="1035453"/>
          </a:xfrm>
          <a:prstGeom prst="rect">
            <a:avLst/>
          </a:prstGeom>
        </p:spPr>
      </p:pic>
      <p:pic>
        <p:nvPicPr>
          <p:cNvPr id="9" name="Picture 8" descr="18699745_10155360343773234_8614125266058809172_o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067" y="1430522"/>
            <a:ext cx="2883647" cy="407923"/>
          </a:xfrm>
          <a:prstGeom prst="rect">
            <a:avLst/>
          </a:prstGeom>
        </p:spPr>
      </p:pic>
      <p:pic>
        <p:nvPicPr>
          <p:cNvPr id="4" name="Picture 3" descr="18699745_10155360343773234_8614125266058809172_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3"/>
          <a:stretch/>
        </p:blipFill>
        <p:spPr>
          <a:xfrm>
            <a:off x="1596738" y="1236287"/>
            <a:ext cx="8904941" cy="57911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709F79-5268-894F-85BE-0A57031AE94B}"/>
              </a:ext>
            </a:extLst>
          </p:cNvPr>
          <p:cNvSpPr/>
          <p:nvPr/>
        </p:nvSpPr>
        <p:spPr>
          <a:xfrm>
            <a:off x="-530386" y="-380664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YM-HIRES-banner.jpg">
            <a:extLst>
              <a:ext uri="{FF2B5EF4-FFF2-40B4-BE49-F238E27FC236}">
                <a16:creationId xmlns:a16="http://schemas.microsoft.com/office/drawing/2014/main" id="{8F09940F-4E8E-7C47-858F-F2096ACC25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77225" y="230348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TTU_DblT_fl4C.jpg">
            <a:extLst>
              <a:ext uri="{FF2B5EF4-FFF2-40B4-BE49-F238E27FC236}">
                <a16:creationId xmlns:a16="http://schemas.microsoft.com/office/drawing/2014/main" id="{F9190956-7D6A-C24D-B703-78F512781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765" y="816250"/>
            <a:ext cx="1927828" cy="4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79192" y="299606"/>
            <a:ext cx="8885382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lack" panose="02000503020000020003" pitchFamily="2" charset="0"/>
              </a:rPr>
              <a:t>Research Fellowship: </a:t>
            </a:r>
            <a:r>
              <a:rPr lang="en-US" dirty="0"/>
              <a:t>Deepen Data Use </a:t>
            </a:r>
            <a:br>
              <a:rPr lang="en-US" dirty="0"/>
            </a:br>
            <a:r>
              <a:rPr lang="en-US" dirty="0"/>
              <a:t>from Information to Knowledge </a:t>
            </a:r>
          </a:p>
        </p:txBody>
      </p:sp>
      <p:pic>
        <p:nvPicPr>
          <p:cNvPr id="5" name="Picture 4" descr="flag-of-Banglade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31" y="6254526"/>
            <a:ext cx="704250" cy="414265"/>
          </a:xfrm>
          <a:prstGeom prst="rect">
            <a:avLst/>
          </a:prstGeom>
        </p:spPr>
      </p:pic>
      <p:pic>
        <p:nvPicPr>
          <p:cNvPr id="6" name="Picture 5" descr="flag-of-Zamb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27" y="6262210"/>
            <a:ext cx="704250" cy="414265"/>
          </a:xfrm>
          <a:prstGeom prst="rect">
            <a:avLst/>
          </a:prstGeom>
        </p:spPr>
      </p:pic>
      <p:pic>
        <p:nvPicPr>
          <p:cNvPr id="7" name="Picture 6" descr="flag-of-Niger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595" y="6262210"/>
            <a:ext cx="704250" cy="414265"/>
          </a:xfrm>
          <a:prstGeom prst="rect">
            <a:avLst/>
          </a:prstGeom>
        </p:spPr>
      </p:pic>
      <p:pic>
        <p:nvPicPr>
          <p:cNvPr id="8" name="Picture 7" descr="flag-of-Ugand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929" y="6254525"/>
            <a:ext cx="709818" cy="417540"/>
          </a:xfrm>
          <a:prstGeom prst="rect">
            <a:avLst/>
          </a:prstGeom>
        </p:spPr>
      </p:pic>
      <p:pic>
        <p:nvPicPr>
          <p:cNvPr id="9" name="Picture 8" descr="flag-of-Colombi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597" y="6254526"/>
            <a:ext cx="702323" cy="413131"/>
          </a:xfrm>
          <a:prstGeom prst="rect">
            <a:avLst/>
          </a:prstGeom>
        </p:spPr>
      </p:pic>
      <p:pic>
        <p:nvPicPr>
          <p:cNvPr id="10" name="Picture 9" descr="flag-of-Ital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264" y="6258934"/>
            <a:ext cx="709818" cy="417540"/>
          </a:xfrm>
          <a:prstGeom prst="rect">
            <a:avLst/>
          </a:prstGeom>
        </p:spPr>
      </p:pic>
      <p:pic>
        <p:nvPicPr>
          <p:cNvPr id="11" name="Picture 10" descr="flag-of-Ghan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764" y="6258935"/>
            <a:ext cx="702323" cy="413131"/>
          </a:xfrm>
          <a:prstGeom prst="rect">
            <a:avLst/>
          </a:prstGeom>
        </p:spPr>
      </p:pic>
      <p:pic>
        <p:nvPicPr>
          <p:cNvPr id="12" name="Picture 11" descr="34505993_2199680156713842_758682715590492160_o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611418"/>
            <a:ext cx="9144000" cy="373807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524000" y="518067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 algn="ctr"/>
            <a:r>
              <a:rPr lang="en-US" sz="2400" dirty="0"/>
              <a:t>Disaster Preparedness, Food Security, Refugee Settlements, Illegal Mining, Flooding Mitigation, Disease Prevention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244270-0665-FC41-B637-F04889395B83}"/>
              </a:ext>
            </a:extLst>
          </p:cNvPr>
          <p:cNvSpPr/>
          <p:nvPr/>
        </p:nvSpPr>
        <p:spPr>
          <a:xfrm>
            <a:off x="-530386" y="-380664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YM-HIRES-banner.jpg">
            <a:extLst>
              <a:ext uri="{FF2B5EF4-FFF2-40B4-BE49-F238E27FC236}">
                <a16:creationId xmlns:a16="http://schemas.microsoft.com/office/drawing/2014/main" id="{87A1FE3F-F449-9046-AF69-FCDF00AC35B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77225" y="230348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E45C92-CE13-6F4C-B94A-6CD1C74F64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5580" y="1083825"/>
            <a:ext cx="1798994" cy="3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79192" y="299606"/>
            <a:ext cx="1026164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lack" panose="02000503020000020003" pitchFamily="2" charset="0"/>
              </a:rPr>
              <a:t>Everywhere She Maps: </a:t>
            </a:r>
            <a:r>
              <a:rPr lang="en-US" sz="3100" dirty="0"/>
              <a:t>Increase Women’s participation and amplify mapping projects that address gender issues 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244270-0665-FC41-B637-F04889395B83}"/>
              </a:ext>
            </a:extLst>
          </p:cNvPr>
          <p:cNvSpPr/>
          <p:nvPr/>
        </p:nvSpPr>
        <p:spPr>
          <a:xfrm>
            <a:off x="-530386" y="-380664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YM-HIRES-banner.jpg">
            <a:extLst>
              <a:ext uri="{FF2B5EF4-FFF2-40B4-BE49-F238E27FC236}">
                <a16:creationId xmlns:a16="http://schemas.microsoft.com/office/drawing/2014/main" id="{87A1FE3F-F449-9046-AF69-FCDF00AC35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77225" y="230348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E6CEE5-339A-A24D-AC92-D70AD104C8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669" y="1631406"/>
            <a:ext cx="5328171" cy="5265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40454F-7E92-FF4D-97FB-E56739165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"/>
          <a:stretch/>
        </p:blipFill>
        <p:spPr>
          <a:xfrm>
            <a:off x="385602" y="1631406"/>
            <a:ext cx="6364440" cy="504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8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8606-E220-2F4C-8E9E-D40703F7D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908" y="2429368"/>
            <a:ext cx="103632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Be a good ancestor.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CC9FE-C598-6E47-9638-90CD81E20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600455"/>
            <a:ext cx="8534400" cy="1752600"/>
          </a:xfrm>
          <a:noFill/>
        </p:spPr>
        <p:txBody>
          <a:bodyPr/>
          <a:lstStyle/>
          <a:p>
            <a:r>
              <a:rPr lang="en-US" b="1" dirty="0">
                <a:solidFill>
                  <a:srgbClr val="84C5C3"/>
                </a:solidFill>
                <a:latin typeface="Avenir Black" panose="02000503020000020003" pitchFamily="2" charset="0"/>
              </a:rPr>
              <a:t>Start by listening to the future.</a:t>
            </a:r>
            <a:endParaRPr lang="en-US" dirty="0">
              <a:solidFill>
                <a:srgbClr val="84C5C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EA408-5AA5-2F4D-A626-52F7D5B1C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5676900"/>
            <a:ext cx="62484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G_3876 copy.JPG">
            <a:extLst>
              <a:ext uri="{FF2B5EF4-FFF2-40B4-BE49-F238E27FC236}">
                <a16:creationId xmlns:a16="http://schemas.microsoft.com/office/drawing/2014/main" id="{A9738A12-F45A-0F4B-85DE-17826903CF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561"/>
            <a:ext cx="12192000" cy="848057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E8F4312-4041-7C44-A814-F0411AFA5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6007" y="268920"/>
            <a:ext cx="692785" cy="8659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02E314-EA30-0C43-9EB7-1B28DE5A485C}"/>
              </a:ext>
            </a:extLst>
          </p:cNvPr>
          <p:cNvSpPr/>
          <p:nvPr/>
        </p:nvSpPr>
        <p:spPr>
          <a:xfrm>
            <a:off x="-530386" y="-3918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386721-88EE-A14F-9CBD-B8FF63D64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98" y="910864"/>
            <a:ext cx="2265777" cy="2332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157026-9616-D04B-B28F-C341ACC9D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98" y="3723402"/>
            <a:ext cx="2280635" cy="2310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CE2FB4-9E65-1A44-B368-61104BF56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083" y="1004983"/>
            <a:ext cx="1721865" cy="1683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E63429-1963-B94D-B09F-199845A4B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791" y="4588506"/>
            <a:ext cx="1727314" cy="17927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955339-2713-6A46-8079-91F664EAF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083" y="1075162"/>
            <a:ext cx="1852640" cy="17981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7FD03E-B458-0940-9EBA-CF1143C9D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105" y="4586527"/>
            <a:ext cx="1847191" cy="17327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ABD798-FDD9-7D4E-B9D7-C69CF8CA2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2355" y="2812879"/>
            <a:ext cx="1770906" cy="18144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DDCF5D-EC9A-3D4A-A831-5C7CF0DB10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0450" y="2829417"/>
            <a:ext cx="1874436" cy="17491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A398E2-F790-134F-BC6C-08919427A6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7552" y="4588506"/>
            <a:ext cx="1743661" cy="17600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EF9712-3CD0-1A48-BD65-859FFFF790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5556" y="2750835"/>
            <a:ext cx="1819946" cy="18580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3B47476-610C-E54C-AC1C-F0517EC26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5241" y="1073095"/>
            <a:ext cx="1732762" cy="16619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6F3437E-4707-C240-A873-4F6292FE49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9652" y="1006815"/>
            <a:ext cx="1770906" cy="1710967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18184ED-EBB1-4C42-A2B4-DE47A9E92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62" y="3279776"/>
            <a:ext cx="2561687" cy="3663539"/>
          </a:xfrm>
        </p:spPr>
        <p:txBody>
          <a:bodyPr>
            <a:normAutofit/>
          </a:bodyPr>
          <a:lstStyle/>
          <a:p>
            <a:pPr marL="0" indent="0">
              <a:buClr>
                <a:srgbClr val="252F59"/>
              </a:buClr>
              <a:buNone/>
            </a:pPr>
            <a:r>
              <a:rPr lang="en-US" sz="2400" dirty="0"/>
              <a:t>Managing Director</a:t>
            </a:r>
          </a:p>
          <a:p>
            <a:pPr marL="0" indent="0">
              <a:buClr>
                <a:srgbClr val="252F59"/>
              </a:buClr>
              <a:buNone/>
            </a:pPr>
            <a:endParaRPr lang="en-US" sz="2400" dirty="0"/>
          </a:p>
          <a:p>
            <a:pPr marL="0" indent="0">
              <a:buClr>
                <a:srgbClr val="252F59"/>
              </a:buClr>
              <a:buNone/>
            </a:pPr>
            <a:endParaRPr lang="en-US" sz="2400" dirty="0"/>
          </a:p>
          <a:p>
            <a:pPr marL="0" indent="0">
              <a:buClr>
                <a:srgbClr val="252F59"/>
              </a:buClr>
              <a:buNone/>
            </a:pPr>
            <a:endParaRPr lang="en-US" sz="2400" dirty="0"/>
          </a:p>
          <a:p>
            <a:pPr marL="0" indent="0">
              <a:buClr>
                <a:srgbClr val="252F59"/>
              </a:buClr>
              <a:buNone/>
            </a:pPr>
            <a:endParaRPr lang="en-US" sz="2400" dirty="0"/>
          </a:p>
          <a:p>
            <a:pPr marL="0" indent="0">
              <a:buClr>
                <a:srgbClr val="252F59"/>
              </a:buClr>
              <a:buNone/>
            </a:pPr>
            <a:endParaRPr lang="en-US" sz="2400" dirty="0"/>
          </a:p>
          <a:p>
            <a:pPr marL="0" indent="0">
              <a:buClr>
                <a:srgbClr val="252F59"/>
              </a:buClr>
              <a:buNone/>
            </a:pPr>
            <a:r>
              <a:rPr lang="en-US" sz="2400" dirty="0"/>
              <a:t>Communications Coordinator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927" y="135619"/>
            <a:ext cx="936938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lack" panose="02000503020000020003" pitchFamily="2" charset="0"/>
              </a:rPr>
              <a:t>Regional Ambassadors: </a:t>
            </a:r>
            <a:r>
              <a:rPr lang="en-US" dirty="0"/>
              <a:t>meet these leaders helping the Community Grow and Thrive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612E3E1-9E55-1C42-BDA7-0CF7BF5898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6469" y="2861920"/>
            <a:ext cx="1683722" cy="16782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D91CFF-190C-AB4F-9C3B-C286DD42A2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4083" y="2812879"/>
            <a:ext cx="1640131" cy="17273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0DCF06-D803-544C-8CFF-3C21CD2703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72080" y="4515672"/>
            <a:ext cx="1874435" cy="17818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039EB1-40E1-1142-AB34-57A5D26267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30554" y="4468009"/>
            <a:ext cx="1847190" cy="1868986"/>
          </a:xfrm>
          <a:prstGeom prst="rect">
            <a:avLst/>
          </a:prstGeom>
        </p:spPr>
      </p:pic>
      <p:pic>
        <p:nvPicPr>
          <p:cNvPr id="21" name="Picture 20" descr="YM-HIRES-banner.jpg">
            <a:extLst>
              <a:ext uri="{FF2B5EF4-FFF2-40B4-BE49-F238E27FC236}">
                <a16:creationId xmlns:a16="http://schemas.microsoft.com/office/drawing/2014/main" id="{08E6C540-4F73-CB40-B64E-3D6CD3F9EB6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3129096" y="1340575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8B0CCAA-6696-0948-9367-0F9762BF3C8B}"/>
              </a:ext>
            </a:extLst>
          </p:cNvPr>
          <p:cNvSpPr/>
          <p:nvPr/>
        </p:nvSpPr>
        <p:spPr>
          <a:xfrm>
            <a:off x="-530386" y="-380664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8606-E220-2F4C-8E9E-D40703F7D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908" y="2429368"/>
            <a:ext cx="103632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Look around.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CC9FE-C598-6E47-9638-90CD81E20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600455"/>
            <a:ext cx="8534400" cy="1752600"/>
          </a:xfrm>
          <a:noFill/>
        </p:spPr>
        <p:txBody>
          <a:bodyPr/>
          <a:lstStyle/>
          <a:p>
            <a:r>
              <a:rPr lang="en-US" b="1" dirty="0">
                <a:solidFill>
                  <a:srgbClr val="84C5C3"/>
                </a:solidFill>
                <a:latin typeface="Avenir Black" panose="02000503020000020003" pitchFamily="2" charset="0"/>
              </a:rPr>
              <a:t>Find the best of humanity.</a:t>
            </a:r>
            <a:endParaRPr lang="en-US" dirty="0">
              <a:solidFill>
                <a:srgbClr val="84C5C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EA408-5AA5-2F4D-A626-52F7D5B1C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5676900"/>
            <a:ext cx="62484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386721-88EE-A14F-9CBD-B8FF63D64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98" y="910864"/>
            <a:ext cx="2265777" cy="2332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157026-9616-D04B-B28F-C341ACC9D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98" y="3723402"/>
            <a:ext cx="2280635" cy="2310350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18184ED-EBB1-4C42-A2B4-DE47A9E92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62" y="3279776"/>
            <a:ext cx="2561687" cy="3663539"/>
          </a:xfrm>
        </p:spPr>
        <p:txBody>
          <a:bodyPr>
            <a:normAutofit/>
          </a:bodyPr>
          <a:lstStyle/>
          <a:p>
            <a:pPr marL="0" indent="0">
              <a:buClr>
                <a:srgbClr val="252F59"/>
              </a:buClr>
              <a:buNone/>
            </a:pPr>
            <a:r>
              <a:rPr lang="en-US" sz="2400" dirty="0"/>
              <a:t>Managing Director</a:t>
            </a:r>
          </a:p>
          <a:p>
            <a:pPr marL="0" indent="0">
              <a:buClr>
                <a:srgbClr val="252F59"/>
              </a:buClr>
              <a:buNone/>
            </a:pPr>
            <a:endParaRPr lang="en-US" sz="2400" dirty="0"/>
          </a:p>
          <a:p>
            <a:pPr marL="0" indent="0">
              <a:buClr>
                <a:srgbClr val="252F59"/>
              </a:buClr>
              <a:buNone/>
            </a:pPr>
            <a:endParaRPr lang="en-US" sz="2400" dirty="0"/>
          </a:p>
          <a:p>
            <a:pPr marL="0" indent="0">
              <a:buClr>
                <a:srgbClr val="252F59"/>
              </a:buClr>
              <a:buNone/>
            </a:pPr>
            <a:endParaRPr lang="en-US" sz="2400" dirty="0"/>
          </a:p>
          <a:p>
            <a:pPr marL="0" indent="0">
              <a:buClr>
                <a:srgbClr val="252F59"/>
              </a:buClr>
              <a:buNone/>
            </a:pPr>
            <a:endParaRPr lang="en-US" sz="2400" dirty="0"/>
          </a:p>
          <a:p>
            <a:pPr marL="0" indent="0">
              <a:buClr>
                <a:srgbClr val="252F59"/>
              </a:buClr>
              <a:buNone/>
            </a:pPr>
            <a:endParaRPr lang="en-US" sz="2400" dirty="0"/>
          </a:p>
          <a:p>
            <a:pPr marL="0" indent="0">
              <a:buClr>
                <a:srgbClr val="252F59"/>
              </a:buClr>
              <a:buNone/>
            </a:pPr>
            <a:r>
              <a:rPr lang="en-US" sz="2400" dirty="0"/>
              <a:t>Communications Coordinator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927" y="135619"/>
            <a:ext cx="9369389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lack" panose="02000503020000020003" pitchFamily="2" charset="0"/>
              </a:rPr>
              <a:t>Regional Ambassadors: </a:t>
            </a:r>
            <a:r>
              <a:rPr lang="en-US" dirty="0"/>
              <a:t>meet these leaders helping the Community Grow and Thrive</a:t>
            </a:r>
          </a:p>
        </p:txBody>
      </p:sp>
      <p:pic>
        <p:nvPicPr>
          <p:cNvPr id="21" name="Picture 20" descr="YM-HIRES-banner.jpg">
            <a:extLst>
              <a:ext uri="{FF2B5EF4-FFF2-40B4-BE49-F238E27FC236}">
                <a16:creationId xmlns:a16="http://schemas.microsoft.com/office/drawing/2014/main" id="{08E6C540-4F73-CB40-B64E-3D6CD3F9EB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3129096" y="1340575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8B0CCAA-6696-0948-9367-0F9762BF3C8B}"/>
              </a:ext>
            </a:extLst>
          </p:cNvPr>
          <p:cNvSpPr/>
          <p:nvPr/>
        </p:nvSpPr>
        <p:spPr>
          <a:xfrm>
            <a:off x="-530386" y="-380664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756F8F-6891-8F46-8711-16600B63C4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93" b="28029"/>
          <a:stretch/>
        </p:blipFill>
        <p:spPr>
          <a:xfrm>
            <a:off x="10349835" y="3095754"/>
            <a:ext cx="1504852" cy="1484600"/>
          </a:xfrm>
          <a:prstGeom prst="ellipse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74348EE-7BFF-A048-B15A-C9D9B46099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9" t="3641" r="4990" b="40116"/>
          <a:stretch/>
        </p:blipFill>
        <p:spPr>
          <a:xfrm>
            <a:off x="6675130" y="1359439"/>
            <a:ext cx="1594880" cy="1433705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0B5F63-8A95-294B-9D96-EE3FF7DBF1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336" t="16847" r="21708" b="834"/>
          <a:stretch/>
        </p:blipFill>
        <p:spPr>
          <a:xfrm>
            <a:off x="8543868" y="1345442"/>
            <a:ext cx="1528877" cy="1482568"/>
          </a:xfrm>
          <a:prstGeom prst="ellipse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1DA449-2F59-BC4D-ADD6-02D97A958F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587" t="7769" r="16642" b="43289"/>
          <a:stretch/>
        </p:blipFill>
        <p:spPr>
          <a:xfrm>
            <a:off x="8543868" y="3111255"/>
            <a:ext cx="1509268" cy="1502422"/>
          </a:xfrm>
          <a:prstGeom prst="ellipse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4AB73F-81D2-F14D-AC95-DECF963D41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860" t="13998" r="12010" b="53"/>
          <a:stretch/>
        </p:blipFill>
        <p:spPr>
          <a:xfrm>
            <a:off x="10325811" y="1309717"/>
            <a:ext cx="1528876" cy="1498839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844AA8-B2F2-624C-A2C0-0DD29F47633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971" r="7063" b="7576"/>
          <a:stretch/>
        </p:blipFill>
        <p:spPr>
          <a:xfrm>
            <a:off x="4798304" y="1329674"/>
            <a:ext cx="1557896" cy="1463470"/>
          </a:xfrm>
          <a:prstGeom prst="ellipse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4AF7CAE-40DF-B343-89D0-94936249065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91" r="4711" b="32778"/>
          <a:stretch/>
        </p:blipFill>
        <p:spPr>
          <a:xfrm>
            <a:off x="6763973" y="3102723"/>
            <a:ext cx="1483197" cy="1502422"/>
          </a:xfrm>
          <a:prstGeom prst="ellipse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AEB3E56-2CC9-6B48-B81D-5CE8693893F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82" t="4865" r="8357" b="38475"/>
          <a:stretch/>
        </p:blipFill>
        <p:spPr>
          <a:xfrm>
            <a:off x="4865267" y="3128058"/>
            <a:ext cx="1557895" cy="1480038"/>
          </a:xfrm>
          <a:prstGeom prst="ellipse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AA12EA1-B035-1B49-A6A5-D17B69A47E7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979" t="1132" r="13544" b="-15"/>
          <a:stretch/>
        </p:blipFill>
        <p:spPr>
          <a:xfrm>
            <a:off x="3038187" y="3099886"/>
            <a:ext cx="1528854" cy="1482568"/>
          </a:xfrm>
          <a:prstGeom prst="ellipse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1129E23-D47E-E34D-B86B-104A20805C0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414" t="24594" r="19690" b="33048"/>
          <a:stretch/>
        </p:blipFill>
        <p:spPr>
          <a:xfrm>
            <a:off x="3004816" y="4899336"/>
            <a:ext cx="1579648" cy="1443661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69CA851-0114-EF4D-828F-728E6282E22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895" t="3876" r="2984" b="14266"/>
          <a:stretch/>
        </p:blipFill>
        <p:spPr>
          <a:xfrm>
            <a:off x="4863752" y="4934732"/>
            <a:ext cx="1557895" cy="1447172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FA1A079-8EAC-4841-8E70-0A1ED6D499B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57" t="12945" r="10003" b="11669"/>
          <a:stretch/>
        </p:blipFill>
        <p:spPr>
          <a:xfrm>
            <a:off x="6741134" y="4899336"/>
            <a:ext cx="1528876" cy="1482568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84AB328-AC25-174D-A363-50E5D8CF053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087" t="15425" r="26626" b="58375"/>
          <a:stretch/>
        </p:blipFill>
        <p:spPr>
          <a:xfrm>
            <a:off x="8521349" y="4933536"/>
            <a:ext cx="1528876" cy="1482568"/>
          </a:xfrm>
          <a:prstGeom prst="ellipse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7DF54A0-CE70-674E-BFBB-11D644F13F3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553" t="888" b="35505"/>
          <a:stretch/>
        </p:blipFill>
        <p:spPr>
          <a:xfrm>
            <a:off x="10301564" y="4902710"/>
            <a:ext cx="1579646" cy="14825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10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30794"/>
            <a:ext cx="11170651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lack" panose="02000503020000020003" pitchFamily="2" charset="0"/>
              </a:rPr>
              <a:t>Listen to the voice of the future: </a:t>
            </a:r>
            <a:r>
              <a:rPr lang="en-US" b="0" dirty="0">
                <a:latin typeface="Avenir Medium" panose="02000503020000020003" pitchFamily="2" charset="0"/>
              </a:rPr>
              <a:t>Blogs, Articles, Books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B0CCAA-6696-0948-9367-0F9762BF3C8B}"/>
              </a:ext>
            </a:extLst>
          </p:cNvPr>
          <p:cNvSpPr/>
          <p:nvPr/>
        </p:nvSpPr>
        <p:spPr>
          <a:xfrm>
            <a:off x="-530386" y="-380664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YM-HIRES-banner.jpg">
            <a:extLst>
              <a:ext uri="{FF2B5EF4-FFF2-40B4-BE49-F238E27FC236}">
                <a16:creationId xmlns:a16="http://schemas.microsoft.com/office/drawing/2014/main" id="{A7BBF128-4BCA-0044-A557-48C257F3A7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01252" y="180571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9284-FEB1-3342-AE8A-81EF54093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610" y="1521003"/>
            <a:ext cx="7419785" cy="4606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14EEE-D8FE-244C-80EF-890E595C2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022" y="1450292"/>
            <a:ext cx="7474443" cy="4606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CD9A9-F82E-3244-ADD5-B4EA26A92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442" y="1379581"/>
            <a:ext cx="7432023" cy="4606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29CC6D-516F-844E-B8F5-F7875361B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7030" y="1357821"/>
            <a:ext cx="7490373" cy="45812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A35DBD-BA09-F84F-BC43-6B38937BB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092" y="1413706"/>
            <a:ext cx="7473311" cy="4572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A22D3B-7908-D943-B379-0FC45A206A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4092" y="1450292"/>
            <a:ext cx="7398086" cy="46068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ED3F25-FAF8-C34B-9D5C-B621061753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8027" y="1221376"/>
            <a:ext cx="9168952" cy="478484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4F4D845-C164-1745-BDDB-284B8AF5EE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358" y="3580995"/>
            <a:ext cx="9096656" cy="32770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1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8606-E220-2F4C-8E9E-D40703F7D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908" y="2429368"/>
            <a:ext cx="10363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Look around. </a:t>
            </a:r>
            <a:b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</a:br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Invest in each other. </a:t>
            </a:r>
            <a:b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</a:br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Be a good ancestor.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EA408-5AA5-2F4D-A626-52F7D5B1C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5676900"/>
            <a:ext cx="624840" cy="78105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E71C40B-FACA-A746-9640-17C4ACBB5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4308" y="5105400"/>
            <a:ext cx="8534400" cy="1752600"/>
          </a:xfrm>
          <a:noFill/>
        </p:spPr>
        <p:txBody>
          <a:bodyPr/>
          <a:lstStyle/>
          <a:p>
            <a:r>
              <a:rPr lang="en-US" b="1" dirty="0">
                <a:solidFill>
                  <a:srgbClr val="84C5C3"/>
                </a:solidFill>
                <a:latin typeface="Avenir Black" panose="02000503020000020003" pitchFamily="2" charset="0"/>
              </a:rPr>
              <a:t>Defining our world by mapping it.</a:t>
            </a:r>
            <a:endParaRPr lang="en-US" dirty="0">
              <a:solidFill>
                <a:srgbClr val="84C5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2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8606-E220-2F4C-8E9E-D40703F7D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908" y="2429368"/>
            <a:ext cx="10363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Every time you </a:t>
            </a:r>
            <a:r>
              <a:rPr lang="en-US" sz="6600" b="1" dirty="0">
                <a:solidFill>
                  <a:srgbClr val="FF5701"/>
                </a:solidFill>
                <a:latin typeface="Avenir Black" panose="02000503020000020003" pitchFamily="2" charset="0"/>
              </a:rPr>
              <a:t>change</a:t>
            </a:r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 the map you </a:t>
            </a:r>
            <a:r>
              <a:rPr lang="en-US" sz="6600" b="1" dirty="0">
                <a:solidFill>
                  <a:srgbClr val="FF5701"/>
                </a:solidFill>
                <a:latin typeface="Avenir Black" panose="02000503020000020003" pitchFamily="2" charset="0"/>
              </a:rPr>
              <a:t>change</a:t>
            </a:r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 </a:t>
            </a:r>
            <a:r>
              <a:rPr lang="en-US" sz="6600" b="1" dirty="0">
                <a:solidFill>
                  <a:srgbClr val="FF5701"/>
                </a:solidFill>
                <a:latin typeface="Avenir Black" panose="02000503020000020003" pitchFamily="2" charset="0"/>
              </a:rPr>
              <a:t>minds</a:t>
            </a:r>
            <a:r>
              <a:rPr lang="en-US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 about what a community of communities can do.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EA408-5AA5-2F4D-A626-52F7D5B1C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5676900"/>
            <a:ext cx="624840" cy="781050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0161FC38-F78F-C84E-B596-DD8C5BEF08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2AFB694-7A4A-AC4A-9562-D85F22904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1881" y="0"/>
            <a:ext cx="6100119" cy="69692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798230-94EF-F34E-A73C-9C4DC1459A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188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30874D-9791-AD41-9FAA-47DEA6348132}"/>
              </a:ext>
            </a:extLst>
          </p:cNvPr>
          <p:cNvSpPr/>
          <p:nvPr/>
        </p:nvSpPr>
        <p:spPr>
          <a:xfrm>
            <a:off x="-530386" y="-3918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8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00px-State_Of_The_Map_2016_group_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2727"/>
            <a:ext cx="5492186" cy="2685165"/>
          </a:xfrm>
          <a:prstGeom prst="rect">
            <a:avLst/>
          </a:prstGeom>
        </p:spPr>
      </p:pic>
      <p:pic>
        <p:nvPicPr>
          <p:cNvPr id="3" name="Picture 2" descr="newosmlogo.png">
            <a:extLst>
              <a:ext uri="{FF2B5EF4-FFF2-40B4-BE49-F238E27FC236}">
                <a16:creationId xmlns:a16="http://schemas.microsoft.com/office/drawing/2014/main" id="{4B4E59DD-A789-4A41-A5C5-845869125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281" y="251593"/>
            <a:ext cx="1000956" cy="10009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3FD6870-20A6-F242-818E-DBB0CDABE32C}"/>
              </a:ext>
            </a:extLst>
          </p:cNvPr>
          <p:cNvSpPr txBox="1">
            <a:spLocks/>
          </p:cNvSpPr>
          <p:nvPr/>
        </p:nvSpPr>
        <p:spPr>
          <a:xfrm>
            <a:off x="2175834" y="182388"/>
            <a:ext cx="7460544" cy="1370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dirty="0"/>
              <a:t>OpenStreetMap Community</a:t>
            </a:r>
            <a:endParaRPr lang="en-US" i="1" dirty="0"/>
          </a:p>
          <a:p>
            <a:r>
              <a:rPr lang="en-US" i="1" dirty="0"/>
              <a:t>“community of communities”</a:t>
            </a:r>
          </a:p>
        </p:txBody>
      </p:sp>
      <p:pic>
        <p:nvPicPr>
          <p:cNvPr id="5" name="Picture 4" descr="YM-HIRES-banner.jpg">
            <a:extLst>
              <a:ext uri="{FF2B5EF4-FFF2-40B4-BE49-F238E27FC236}">
                <a16:creationId xmlns:a16="http://schemas.microsoft.com/office/drawing/2014/main" id="{28755BB7-156E-9B45-A23D-4503DEC7C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654010" y="182388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30AE29-DD4D-5644-A67C-2982E89C6F76}"/>
              </a:ext>
            </a:extLst>
          </p:cNvPr>
          <p:cNvSpPr/>
          <p:nvPr/>
        </p:nvSpPr>
        <p:spPr>
          <a:xfrm>
            <a:off x="-530386" y="-3918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38F1D1-C013-F542-A421-EB37035F8D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019" y="1552727"/>
            <a:ext cx="6683981" cy="4100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E1790D-2C3E-C143-B690-13348CEED1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08" y="3974124"/>
            <a:ext cx="5169211" cy="2883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5EDFC2-1E69-664D-80A1-2195251091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851" y="4888525"/>
            <a:ext cx="6705149" cy="19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AA619F-49E3-9449-B517-24B0AFC6C6B4}"/>
              </a:ext>
            </a:extLst>
          </p:cNvPr>
          <p:cNvSpPr/>
          <p:nvPr/>
        </p:nvSpPr>
        <p:spPr>
          <a:xfrm>
            <a:off x="-377986" y="-2394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EA8F9-B7D1-CE4B-A3A3-F7FB408A5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75" y="1129005"/>
            <a:ext cx="13282246" cy="6189785"/>
          </a:xfrm>
          <a:prstGeom prst="rect">
            <a:avLst/>
          </a:prstGeom>
        </p:spPr>
      </p:pic>
      <p:pic>
        <p:nvPicPr>
          <p:cNvPr id="12" name="Picture 11" descr="newosmlogo.png">
            <a:extLst>
              <a:ext uri="{FF2B5EF4-FFF2-40B4-BE49-F238E27FC236}">
                <a16:creationId xmlns:a16="http://schemas.microsoft.com/office/drawing/2014/main" id="{33024674-A052-E248-B818-4BBDDCB7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529" y="129122"/>
            <a:ext cx="1000956" cy="10009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89692AB-E3E0-DF4D-89A2-55C45E2BAF80}"/>
              </a:ext>
            </a:extLst>
          </p:cNvPr>
          <p:cNvSpPr txBox="1">
            <a:spLocks/>
          </p:cNvSpPr>
          <p:nvPr/>
        </p:nvSpPr>
        <p:spPr>
          <a:xfrm>
            <a:off x="2193419" y="72042"/>
            <a:ext cx="7460544" cy="1370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i="1" dirty="0"/>
              <a:t>“Community of communities”</a:t>
            </a:r>
          </a:p>
        </p:txBody>
      </p:sp>
      <p:pic>
        <p:nvPicPr>
          <p:cNvPr id="15" name="Picture 14" descr="YM-HIRES-banner.jpg">
            <a:extLst>
              <a:ext uri="{FF2B5EF4-FFF2-40B4-BE49-F238E27FC236}">
                <a16:creationId xmlns:a16="http://schemas.microsoft.com/office/drawing/2014/main" id="{D3706F32-28B8-444E-8B20-CB6BC5409C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94002" y="85559"/>
            <a:ext cx="946775" cy="10434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802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M-HIRES-banner.jpg">
            <a:extLst>
              <a:ext uri="{FF2B5EF4-FFF2-40B4-BE49-F238E27FC236}">
                <a16:creationId xmlns:a16="http://schemas.microsoft.com/office/drawing/2014/main" id="{871A81E0-07EB-1245-A778-BFF88488FA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69" t="-8589"/>
          <a:stretch/>
        </p:blipFill>
        <p:spPr>
          <a:xfrm>
            <a:off x="493568" y="0"/>
            <a:ext cx="6688690" cy="15859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B83022-121E-9A47-9D35-BB531D6087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1212" y="2067935"/>
            <a:ext cx="12393212" cy="48080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968A0-384D-D04B-A72A-DF7AAF95209C}"/>
              </a:ext>
            </a:extLst>
          </p:cNvPr>
          <p:cNvSpPr/>
          <p:nvPr/>
        </p:nvSpPr>
        <p:spPr>
          <a:xfrm>
            <a:off x="2184958" y="1383640"/>
            <a:ext cx="3376393" cy="1384995"/>
          </a:xfrm>
          <a:prstGeom prst="rect">
            <a:avLst/>
          </a:prstGeom>
          <a:solidFill>
            <a:srgbClr val="3E7200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291</a:t>
            </a:r>
            <a:r>
              <a:rPr lang="en-US" sz="3200" dirty="0">
                <a:solidFill>
                  <a:schemeClr val="bg1"/>
                </a:solidFill>
              </a:rPr>
              <a:t> universities 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 </a:t>
            </a:r>
            <a:r>
              <a:rPr lang="en-US" sz="4000" b="1" dirty="0">
                <a:solidFill>
                  <a:schemeClr val="bg1"/>
                </a:solidFill>
              </a:rPr>
              <a:t>62</a:t>
            </a:r>
            <a:r>
              <a:rPr lang="en-US" sz="3200" dirty="0">
                <a:solidFill>
                  <a:schemeClr val="bg1"/>
                </a:solidFill>
              </a:rPr>
              <a:t> countries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647EA-1D1F-514E-9AB0-E7470618A352}"/>
              </a:ext>
            </a:extLst>
          </p:cNvPr>
          <p:cNvSpPr txBox="1"/>
          <p:nvPr/>
        </p:nvSpPr>
        <p:spPr>
          <a:xfrm>
            <a:off x="7180289" y="801161"/>
            <a:ext cx="4562007" cy="193899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 global consortium of student-led faculty-mentored campus-based chapters creating open maps for real-world humanitarian and development projects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F43EC17-1DE5-C64B-8BBB-FDFB6C293E29}"/>
              </a:ext>
            </a:extLst>
          </p:cNvPr>
          <p:cNvSpPr txBox="1">
            <a:spLocks/>
          </p:cNvSpPr>
          <p:nvPr/>
        </p:nvSpPr>
        <p:spPr>
          <a:xfrm>
            <a:off x="493568" y="5788367"/>
            <a:ext cx="7460544" cy="1370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dirty="0"/>
              <a:t>Chapters Network Structure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AA619F-49E3-9449-B517-24B0AFC6C6B4}"/>
              </a:ext>
            </a:extLst>
          </p:cNvPr>
          <p:cNvSpPr/>
          <p:nvPr/>
        </p:nvSpPr>
        <p:spPr>
          <a:xfrm>
            <a:off x="-377986" y="-2394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AA619F-49E3-9449-B517-24B0AFC6C6B4}"/>
              </a:ext>
            </a:extLst>
          </p:cNvPr>
          <p:cNvSpPr/>
          <p:nvPr/>
        </p:nvSpPr>
        <p:spPr>
          <a:xfrm>
            <a:off x="-377986" y="-2394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ewosmlogo.png">
            <a:extLst>
              <a:ext uri="{FF2B5EF4-FFF2-40B4-BE49-F238E27FC236}">
                <a16:creationId xmlns:a16="http://schemas.microsoft.com/office/drawing/2014/main" id="{33024674-A052-E248-B818-4BBDDCB71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529" y="129122"/>
            <a:ext cx="1000956" cy="10009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89692AB-E3E0-DF4D-89A2-55C45E2BAF80}"/>
              </a:ext>
            </a:extLst>
          </p:cNvPr>
          <p:cNvSpPr txBox="1">
            <a:spLocks/>
          </p:cNvSpPr>
          <p:nvPr/>
        </p:nvSpPr>
        <p:spPr>
          <a:xfrm>
            <a:off x="2193419" y="72042"/>
            <a:ext cx="7460544" cy="1370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i="1" dirty="0"/>
              <a:t>“Community of communities”</a:t>
            </a:r>
          </a:p>
        </p:txBody>
      </p:sp>
      <p:pic>
        <p:nvPicPr>
          <p:cNvPr id="15" name="Picture 14" descr="YM-HIRES-banner.jpg">
            <a:extLst>
              <a:ext uri="{FF2B5EF4-FFF2-40B4-BE49-F238E27FC236}">
                <a16:creationId xmlns:a16="http://schemas.microsoft.com/office/drawing/2014/main" id="{D3706F32-28B8-444E-8B20-CB6BC5409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94002" y="85559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606565-20FE-B04F-BD6E-D3F06F41391A}"/>
              </a:ext>
            </a:extLst>
          </p:cNvPr>
          <p:cNvSpPr txBox="1"/>
          <p:nvPr/>
        </p:nvSpPr>
        <p:spPr>
          <a:xfrm>
            <a:off x="7867389" y="5293412"/>
            <a:ext cx="2831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45% are in Africa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8938FA-ABC6-E94E-81FA-84B52E8BC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941" y="0"/>
            <a:ext cx="881906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DFED7-AF73-2549-A834-20CF209935CE}"/>
              </a:ext>
            </a:extLst>
          </p:cNvPr>
          <p:cNvSpPr txBox="1"/>
          <p:nvPr/>
        </p:nvSpPr>
        <p:spPr>
          <a:xfrm>
            <a:off x="10334847" y="6142035"/>
            <a:ext cx="1857153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Credit</a:t>
            </a:r>
            <a:r>
              <a:rPr lang="en-US" sz="1200" dirty="0"/>
              <a:t>: Jennings Anderson for YouthMappers ©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AA619F-49E3-9449-B517-24B0AFC6C6B4}"/>
              </a:ext>
            </a:extLst>
          </p:cNvPr>
          <p:cNvSpPr/>
          <p:nvPr/>
        </p:nvSpPr>
        <p:spPr>
          <a:xfrm>
            <a:off x="-377986" y="-239415"/>
            <a:ext cx="853361" cy="84997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ewosmlogo.png">
            <a:extLst>
              <a:ext uri="{FF2B5EF4-FFF2-40B4-BE49-F238E27FC236}">
                <a16:creationId xmlns:a16="http://schemas.microsoft.com/office/drawing/2014/main" id="{33024674-A052-E248-B818-4BBDDCB71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529" y="129122"/>
            <a:ext cx="1000956" cy="10009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89692AB-E3E0-DF4D-89A2-55C45E2BAF80}"/>
              </a:ext>
            </a:extLst>
          </p:cNvPr>
          <p:cNvSpPr txBox="1">
            <a:spLocks/>
          </p:cNvSpPr>
          <p:nvPr/>
        </p:nvSpPr>
        <p:spPr>
          <a:xfrm>
            <a:off x="2193419" y="72042"/>
            <a:ext cx="7460544" cy="1370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52F59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i="1" dirty="0"/>
              <a:t>“Community of communities”</a:t>
            </a:r>
          </a:p>
        </p:txBody>
      </p:sp>
      <p:pic>
        <p:nvPicPr>
          <p:cNvPr id="15" name="Picture 14" descr="YM-HIRES-banner.jpg">
            <a:extLst>
              <a:ext uri="{FF2B5EF4-FFF2-40B4-BE49-F238E27FC236}">
                <a16:creationId xmlns:a16="http://schemas.microsoft.com/office/drawing/2014/main" id="{D3706F32-28B8-444E-8B20-CB6BC5409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89" t="-8589"/>
          <a:stretch/>
        </p:blipFill>
        <p:spPr>
          <a:xfrm>
            <a:off x="594002" y="85559"/>
            <a:ext cx="946775" cy="10434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606565-20FE-B04F-BD6E-D3F06F41391A}"/>
              </a:ext>
            </a:extLst>
          </p:cNvPr>
          <p:cNvSpPr txBox="1"/>
          <p:nvPr/>
        </p:nvSpPr>
        <p:spPr>
          <a:xfrm>
            <a:off x="7867389" y="5293412"/>
            <a:ext cx="2831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45% are in Africa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693BE-A6D6-F34E-B3D6-0EF6050D5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77" y="129122"/>
            <a:ext cx="9213919" cy="6124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560EB9-956E-0148-B193-947B2B05B04D}"/>
              </a:ext>
            </a:extLst>
          </p:cNvPr>
          <p:cNvSpPr txBox="1"/>
          <p:nvPr/>
        </p:nvSpPr>
        <p:spPr>
          <a:xfrm>
            <a:off x="10334847" y="6142035"/>
            <a:ext cx="1857153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Credit</a:t>
            </a:r>
            <a:r>
              <a:rPr lang="en-US" sz="1200" dirty="0"/>
              <a:t>: Jennings Anderson for YouthMappers ©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8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19282</TotalTime>
  <Words>573</Words>
  <Application>Microsoft Macintosh PowerPoint</Application>
  <PresentationFormat>Widescreen</PresentationFormat>
  <Paragraphs>103</Paragraphs>
  <Slides>33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ＭＳ Ｐゴシック</vt:lpstr>
      <vt:lpstr>Arial</vt:lpstr>
      <vt:lpstr>Avenir Black</vt:lpstr>
      <vt:lpstr>Avenir Book</vt:lpstr>
      <vt:lpstr>Avenir Heavy</vt:lpstr>
      <vt:lpstr>Avenir Medium</vt:lpstr>
      <vt:lpstr>Calibri</vt:lpstr>
      <vt:lpstr>Wingdings</vt:lpstr>
      <vt:lpstr>Office Theme</vt:lpstr>
      <vt:lpstr>Patricia Solís, PhD Director and Co-Founder, YouthMappers Executive Director, Knowledge Exchange for Resilience  Associate Research Professor, School of Geographical Sciences and Urban Planning Arizona State University patricia.solis@asu.edu</vt:lpstr>
      <vt:lpstr>PowerPoint Presentation</vt:lpstr>
      <vt:lpstr>Look around.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 in each other.</vt:lpstr>
      <vt:lpstr>PowerPoint Presentation</vt:lpstr>
      <vt:lpstr>activity.youthmappers.org</vt:lpstr>
      <vt:lpstr>PowerPoint Presentation</vt:lpstr>
      <vt:lpstr>Learn &amp; Share: Trainings, Syllabi, Webinars</vt:lpstr>
      <vt:lpstr>Learn &amp; Share:  YouthMappers Academy</vt:lpstr>
      <vt:lpstr>PowerPoint Presentation</vt:lpstr>
      <vt:lpstr>Virtual Internship: experience this novel mechanism for career development</vt:lpstr>
      <vt:lpstr>Leadership Fellowship: apply to a Peer Cohort Experience across Continents</vt:lpstr>
      <vt:lpstr>Research Fellowship: Deepen Data Use  from Information to Knowledge </vt:lpstr>
      <vt:lpstr>Everywhere She Maps: Increase Women’s participation and amplify mapping projects that address gender issues </vt:lpstr>
      <vt:lpstr>Be a good ancestor.</vt:lpstr>
      <vt:lpstr>PowerPoint Presentation</vt:lpstr>
      <vt:lpstr>Regional Ambassadors: meet these leaders helping the Community Grow and Thrive</vt:lpstr>
      <vt:lpstr>Regional Ambassadors: meet these leaders helping the Community Grow and Thrive</vt:lpstr>
      <vt:lpstr>Listen to the voice of the future: Blogs, Articles, Books</vt:lpstr>
      <vt:lpstr>Look around.  Invest in each other.  Be a good ancestor.</vt:lpstr>
      <vt:lpstr>Every time you change the map you change minds about what a community of communities can do.</vt:lpstr>
    </vt:vector>
  </TitlesOfParts>
  <Manager/>
  <Company>YouthMappers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Patricia Solis</dc:creator>
  <cp:keywords/>
  <dc:description/>
  <cp:lastModifiedBy>Patricia Solis</cp:lastModifiedBy>
  <cp:revision>503</cp:revision>
  <dcterms:created xsi:type="dcterms:W3CDTF">2015-09-30T23:05:56Z</dcterms:created>
  <dcterms:modified xsi:type="dcterms:W3CDTF">2021-11-10T16:46:59Z</dcterms:modified>
  <cp:category/>
</cp:coreProperties>
</file>