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8" r:id="rId1"/>
  </p:sldMasterIdLst>
  <p:sldIdLst>
    <p:sldId id="256" r:id="rId2"/>
    <p:sldId id="257" r:id="rId3"/>
    <p:sldId id="267" r:id="rId4"/>
    <p:sldId id="258" r:id="rId5"/>
    <p:sldId id="273" r:id="rId6"/>
    <p:sldId id="259" r:id="rId7"/>
    <p:sldId id="272" r:id="rId8"/>
    <p:sldId id="269" r:id="rId9"/>
    <p:sldId id="271" r:id="rId10"/>
    <p:sldId id="260" r:id="rId11"/>
    <p:sldId id="264" r:id="rId12"/>
    <p:sldId id="261" r:id="rId13"/>
    <p:sldId id="262" r:id="rId14"/>
    <p:sldId id="270" r:id="rId15"/>
    <p:sldId id="268" r:id="rId16"/>
    <p:sldId id="263" r:id="rId17"/>
    <p:sldId id="265"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2" autoAdjust="0"/>
    <p:restoredTop sz="94660"/>
  </p:normalViewPr>
  <p:slideViewPr>
    <p:cSldViewPr snapToGrid="0">
      <p:cViewPr varScale="1">
        <p:scale>
          <a:sx n="78" d="100"/>
          <a:sy n="78" d="100"/>
        </p:scale>
        <p:origin x="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8C2C-0CAD-4531-A1A7-524F955F1A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11F294-30C2-4EA3-A124-A4DC5C48D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EB078-690F-4E99-B195-3CFEB7E7D16E}"/>
              </a:ext>
            </a:extLst>
          </p:cNvPr>
          <p:cNvSpPr>
            <a:spLocks noGrp="1"/>
          </p:cNvSpPr>
          <p:nvPr>
            <p:ph type="dt" sz="half" idx="10"/>
          </p:nvPr>
        </p:nvSpPr>
        <p:spPr/>
        <p:txBody>
          <a:bodyPr/>
          <a:lstStyle/>
          <a:p>
            <a:fld id="{96DFF08F-DC6B-4601-B491-B0F83F6DD2DA}" type="datetimeFigureOut">
              <a:rPr lang="en-US" smtClean="0"/>
              <a:t>11/3/2021</a:t>
            </a:fld>
            <a:endParaRPr lang="en-US" dirty="0"/>
          </a:p>
        </p:txBody>
      </p:sp>
      <p:sp>
        <p:nvSpPr>
          <p:cNvPr id="5" name="Footer Placeholder 4">
            <a:extLst>
              <a:ext uri="{FF2B5EF4-FFF2-40B4-BE49-F238E27FC236}">
                <a16:creationId xmlns:a16="http://schemas.microsoft.com/office/drawing/2014/main" id="{61E0076D-BFB3-4DF4-A257-922B8FE2D4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2E01FE-D19A-4282-BC34-EE3E268598C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1518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4614-A164-45F5-A3C2-D6A1C1A9F1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1E0767-7DCD-4B74-8E4D-407F4A910C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5D857-AAC6-46BB-BA5D-845999421D8E}"/>
              </a:ext>
            </a:extLst>
          </p:cNvPr>
          <p:cNvSpPr>
            <a:spLocks noGrp="1"/>
          </p:cNvSpPr>
          <p:nvPr>
            <p:ph type="dt" sz="half" idx="10"/>
          </p:nvPr>
        </p:nvSpPr>
        <p:spPr/>
        <p:txBody>
          <a:bodyPr/>
          <a:lstStyle/>
          <a:p>
            <a:fld id="{96DFF08F-DC6B-4601-B491-B0F83F6DD2DA}" type="datetimeFigureOut">
              <a:rPr lang="en-US" smtClean="0"/>
              <a:t>11/3/2021</a:t>
            </a:fld>
            <a:endParaRPr lang="en-US" dirty="0"/>
          </a:p>
        </p:txBody>
      </p:sp>
      <p:sp>
        <p:nvSpPr>
          <p:cNvPr id="5" name="Footer Placeholder 4">
            <a:extLst>
              <a:ext uri="{FF2B5EF4-FFF2-40B4-BE49-F238E27FC236}">
                <a16:creationId xmlns:a16="http://schemas.microsoft.com/office/drawing/2014/main" id="{8063D831-5DBD-4EAE-880B-5A27D546F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309712-A7CF-451B-8283-B18F99B0AD6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0211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6E8DB-2C97-46CD-BCA1-FF995E9D50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226812-A3E2-4B20-89E0-85AA45D78B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D7B6F-F251-447F-BEC9-9533CA5D82BD}"/>
              </a:ext>
            </a:extLst>
          </p:cNvPr>
          <p:cNvSpPr>
            <a:spLocks noGrp="1"/>
          </p:cNvSpPr>
          <p:nvPr>
            <p:ph type="dt" sz="half" idx="10"/>
          </p:nvPr>
        </p:nvSpPr>
        <p:spPr/>
        <p:txBody>
          <a:bodyPr/>
          <a:lstStyle/>
          <a:p>
            <a:fld id="{96DFF08F-DC6B-4601-B491-B0F83F6DD2DA}" type="datetimeFigureOut">
              <a:rPr lang="en-US" smtClean="0"/>
              <a:t>11/3/2021</a:t>
            </a:fld>
            <a:endParaRPr lang="en-US" dirty="0"/>
          </a:p>
        </p:txBody>
      </p:sp>
      <p:sp>
        <p:nvSpPr>
          <p:cNvPr id="5" name="Footer Placeholder 4">
            <a:extLst>
              <a:ext uri="{FF2B5EF4-FFF2-40B4-BE49-F238E27FC236}">
                <a16:creationId xmlns:a16="http://schemas.microsoft.com/office/drawing/2014/main" id="{38B69D27-5C32-47FB-BD15-1EDD9332CD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98E502-C4A1-462E-B325-735F92F2EB6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548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E949-FD93-4ED2-A7F3-8D525BC3D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1B6327-7552-4700-A287-2A7713CA2F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DF59E-4FAC-4A77-BE88-6016F8216605}"/>
              </a:ext>
            </a:extLst>
          </p:cNvPr>
          <p:cNvSpPr>
            <a:spLocks noGrp="1"/>
          </p:cNvSpPr>
          <p:nvPr>
            <p:ph type="dt" sz="half" idx="10"/>
          </p:nvPr>
        </p:nvSpPr>
        <p:spPr/>
        <p:txBody>
          <a:bodyPr/>
          <a:lstStyle/>
          <a:p>
            <a:fld id="{96DFF08F-DC6B-4601-B491-B0F83F6DD2DA}" type="datetimeFigureOut">
              <a:rPr lang="en-US" smtClean="0"/>
              <a:t>11/3/2021</a:t>
            </a:fld>
            <a:endParaRPr lang="en-US" dirty="0"/>
          </a:p>
        </p:txBody>
      </p:sp>
      <p:sp>
        <p:nvSpPr>
          <p:cNvPr id="5" name="Footer Placeholder 4">
            <a:extLst>
              <a:ext uri="{FF2B5EF4-FFF2-40B4-BE49-F238E27FC236}">
                <a16:creationId xmlns:a16="http://schemas.microsoft.com/office/drawing/2014/main" id="{B15F66EC-4CF7-48A1-B6A8-DF6B85B78D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A63A59-2E78-4EE9-A17C-26D7EB4E57E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6134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A8BE-769E-4744-9B3B-333A92F20B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327309-E89A-4D30-8933-35BBB6DE68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6F890A-72F0-424A-BD45-199A1EEAD95A}"/>
              </a:ext>
            </a:extLst>
          </p:cNvPr>
          <p:cNvSpPr>
            <a:spLocks noGrp="1"/>
          </p:cNvSpPr>
          <p:nvPr>
            <p:ph type="dt" sz="half" idx="10"/>
          </p:nvPr>
        </p:nvSpPr>
        <p:spPr/>
        <p:txBody>
          <a:bodyPr/>
          <a:lstStyle/>
          <a:p>
            <a:fld id="{96DFF08F-DC6B-4601-B491-B0F83F6DD2DA}" type="datetimeFigureOut">
              <a:rPr lang="en-US" smtClean="0"/>
              <a:pPr/>
              <a:t>11/3/2021</a:t>
            </a:fld>
            <a:endParaRPr lang="en-US" dirty="0"/>
          </a:p>
        </p:txBody>
      </p:sp>
      <p:sp>
        <p:nvSpPr>
          <p:cNvPr id="5" name="Footer Placeholder 4">
            <a:extLst>
              <a:ext uri="{FF2B5EF4-FFF2-40B4-BE49-F238E27FC236}">
                <a16:creationId xmlns:a16="http://schemas.microsoft.com/office/drawing/2014/main" id="{10002AE1-D026-48DB-AB8F-AB623D1702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EB40EB-9760-4FA3-8667-245A93FB8DC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090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2FB5-E3F0-40F1-AD24-2D785335C7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2806E-31CF-4DCA-AFDF-9F5F3F2462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42CE6C-D6BE-4FA7-B497-3EBA09F20B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9F7AA6-871E-4957-8498-5FB9DFE22D18}"/>
              </a:ext>
            </a:extLst>
          </p:cNvPr>
          <p:cNvSpPr>
            <a:spLocks noGrp="1"/>
          </p:cNvSpPr>
          <p:nvPr>
            <p:ph type="dt" sz="half" idx="10"/>
          </p:nvPr>
        </p:nvSpPr>
        <p:spPr/>
        <p:txBody>
          <a:bodyPr/>
          <a:lstStyle/>
          <a:p>
            <a:fld id="{96DFF08F-DC6B-4601-B491-B0F83F6DD2DA}" type="datetimeFigureOut">
              <a:rPr lang="en-US" smtClean="0"/>
              <a:t>11/3/2021</a:t>
            </a:fld>
            <a:endParaRPr lang="en-US" dirty="0"/>
          </a:p>
        </p:txBody>
      </p:sp>
      <p:sp>
        <p:nvSpPr>
          <p:cNvPr id="6" name="Footer Placeholder 5">
            <a:extLst>
              <a:ext uri="{FF2B5EF4-FFF2-40B4-BE49-F238E27FC236}">
                <a16:creationId xmlns:a16="http://schemas.microsoft.com/office/drawing/2014/main" id="{0FBCF306-E250-40F6-8813-9BD105F559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BA174A-F0EC-423F-9E44-27A61F1BAE07}"/>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947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7DA6-51FE-4D42-84D5-A8C3CCFD37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BA57BB-D8C1-40F8-BD3F-C7367491A6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43D7EF-273A-4A32-BA60-2FBD9FE6F3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FCBC27-7131-4AE0-A64D-F5085EFA5F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0F2971-0A9B-40CC-9AA1-B7676EB36C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F3CDE3-7F82-4AB6-82A3-9790F62E97F0}"/>
              </a:ext>
            </a:extLst>
          </p:cNvPr>
          <p:cNvSpPr>
            <a:spLocks noGrp="1"/>
          </p:cNvSpPr>
          <p:nvPr>
            <p:ph type="dt" sz="half" idx="10"/>
          </p:nvPr>
        </p:nvSpPr>
        <p:spPr/>
        <p:txBody>
          <a:bodyPr/>
          <a:lstStyle/>
          <a:p>
            <a:fld id="{96DFF08F-DC6B-4601-B491-B0F83F6DD2DA}" type="datetimeFigureOut">
              <a:rPr lang="en-US" smtClean="0"/>
              <a:t>11/3/2021</a:t>
            </a:fld>
            <a:endParaRPr lang="en-US" dirty="0"/>
          </a:p>
        </p:txBody>
      </p:sp>
      <p:sp>
        <p:nvSpPr>
          <p:cNvPr id="8" name="Footer Placeholder 7">
            <a:extLst>
              <a:ext uri="{FF2B5EF4-FFF2-40B4-BE49-F238E27FC236}">
                <a16:creationId xmlns:a16="http://schemas.microsoft.com/office/drawing/2014/main" id="{5CF5DFCC-F28F-414D-A7BF-AE0DDB953A2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41D9B63-B2F1-4F30-B2A1-5CE724AFBE4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6172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8965-1EA7-415F-BE2B-215B41B5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8770FD-70BA-4845-A74E-1A3885821782}"/>
              </a:ext>
            </a:extLst>
          </p:cNvPr>
          <p:cNvSpPr>
            <a:spLocks noGrp="1"/>
          </p:cNvSpPr>
          <p:nvPr>
            <p:ph type="dt" sz="half" idx="10"/>
          </p:nvPr>
        </p:nvSpPr>
        <p:spPr/>
        <p:txBody>
          <a:bodyPr/>
          <a:lstStyle/>
          <a:p>
            <a:fld id="{96DFF08F-DC6B-4601-B491-B0F83F6DD2DA}" type="datetimeFigureOut">
              <a:rPr lang="en-US" smtClean="0"/>
              <a:t>11/3/2021</a:t>
            </a:fld>
            <a:endParaRPr lang="en-US" dirty="0"/>
          </a:p>
        </p:txBody>
      </p:sp>
      <p:sp>
        <p:nvSpPr>
          <p:cNvPr id="4" name="Footer Placeholder 3">
            <a:extLst>
              <a:ext uri="{FF2B5EF4-FFF2-40B4-BE49-F238E27FC236}">
                <a16:creationId xmlns:a16="http://schemas.microsoft.com/office/drawing/2014/main" id="{4D9C0A72-0ED7-4506-8543-BDE32950643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37FB2B-B6CF-48BA-A4F1-8939550F761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7471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69887-BAAE-4704-9D27-D282978D340A}"/>
              </a:ext>
            </a:extLst>
          </p:cNvPr>
          <p:cNvSpPr>
            <a:spLocks noGrp="1"/>
          </p:cNvSpPr>
          <p:nvPr>
            <p:ph type="dt" sz="half" idx="10"/>
          </p:nvPr>
        </p:nvSpPr>
        <p:spPr/>
        <p:txBody>
          <a:bodyPr/>
          <a:lstStyle/>
          <a:p>
            <a:fld id="{96DFF08F-DC6B-4601-B491-B0F83F6DD2DA}" type="datetimeFigureOut">
              <a:rPr lang="en-US" smtClean="0"/>
              <a:t>11/3/2021</a:t>
            </a:fld>
            <a:endParaRPr lang="en-US" dirty="0"/>
          </a:p>
        </p:txBody>
      </p:sp>
      <p:sp>
        <p:nvSpPr>
          <p:cNvPr id="3" name="Footer Placeholder 2">
            <a:extLst>
              <a:ext uri="{FF2B5EF4-FFF2-40B4-BE49-F238E27FC236}">
                <a16:creationId xmlns:a16="http://schemas.microsoft.com/office/drawing/2014/main" id="{94D52694-77DD-49D0-AD24-4924D16B8E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EBCE046-331F-48CF-9297-FD8D60DC01B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4500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309E-C1C6-49A7-8728-54F5EF9B3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F93CDA-89B6-475B-AFCA-841AEF7F9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CC70B3-46BD-4BAC-9AA0-95DC985C4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133C4-B23F-430E-9C33-2BEEEC70297F}"/>
              </a:ext>
            </a:extLst>
          </p:cNvPr>
          <p:cNvSpPr>
            <a:spLocks noGrp="1"/>
          </p:cNvSpPr>
          <p:nvPr>
            <p:ph type="dt" sz="half" idx="10"/>
          </p:nvPr>
        </p:nvSpPr>
        <p:spPr/>
        <p:txBody>
          <a:bodyPr/>
          <a:lstStyle/>
          <a:p>
            <a:fld id="{96DFF08F-DC6B-4601-B491-B0F83F6DD2DA}" type="datetimeFigureOut">
              <a:rPr lang="en-US" smtClean="0"/>
              <a:t>11/3/2021</a:t>
            </a:fld>
            <a:endParaRPr lang="en-US" dirty="0"/>
          </a:p>
        </p:txBody>
      </p:sp>
      <p:sp>
        <p:nvSpPr>
          <p:cNvPr id="6" name="Footer Placeholder 5">
            <a:extLst>
              <a:ext uri="{FF2B5EF4-FFF2-40B4-BE49-F238E27FC236}">
                <a16:creationId xmlns:a16="http://schemas.microsoft.com/office/drawing/2014/main" id="{500D0BC5-1240-43C5-8AD5-263B575442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B386FA-0C59-4612-925C-7C53E8AD336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66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7FE5-9F91-4967-938A-B08EBEFA8E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2026F6-8AFD-4026-BEED-CCE918CDD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0B3B3F-74E6-4F3B-92BB-2B47CAA01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4998A-5AAB-4167-AB88-9F7A014CC4F5}"/>
              </a:ext>
            </a:extLst>
          </p:cNvPr>
          <p:cNvSpPr>
            <a:spLocks noGrp="1"/>
          </p:cNvSpPr>
          <p:nvPr>
            <p:ph type="dt" sz="half" idx="10"/>
          </p:nvPr>
        </p:nvSpPr>
        <p:spPr/>
        <p:txBody>
          <a:bodyPr/>
          <a:lstStyle/>
          <a:p>
            <a:fld id="{96DFF08F-DC6B-4601-B491-B0F83F6DD2DA}" type="datetimeFigureOut">
              <a:rPr lang="en-US" smtClean="0"/>
              <a:t>11/3/2021</a:t>
            </a:fld>
            <a:endParaRPr lang="en-US" dirty="0"/>
          </a:p>
        </p:txBody>
      </p:sp>
      <p:sp>
        <p:nvSpPr>
          <p:cNvPr id="6" name="Footer Placeholder 5">
            <a:extLst>
              <a:ext uri="{FF2B5EF4-FFF2-40B4-BE49-F238E27FC236}">
                <a16:creationId xmlns:a16="http://schemas.microsoft.com/office/drawing/2014/main" id="{C74D0456-E0A5-4AC1-8717-F3F07264DC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9FC5F8-04D8-4D0A-BB99-F8BEB5913A47}"/>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8050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0DAF85-19BB-46DC-A50E-FBD94604F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1FCF34-90DB-4028-BA38-FBF47C65A0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F87D5-A841-48BE-BDC6-E3E3ACBDA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11/3/2021</a:t>
            </a:fld>
            <a:endParaRPr lang="en-US" dirty="0"/>
          </a:p>
        </p:txBody>
      </p:sp>
      <p:sp>
        <p:nvSpPr>
          <p:cNvPr id="5" name="Footer Placeholder 4">
            <a:extLst>
              <a:ext uri="{FF2B5EF4-FFF2-40B4-BE49-F238E27FC236}">
                <a16:creationId xmlns:a16="http://schemas.microsoft.com/office/drawing/2014/main" id="{FEDE05F4-3674-4550-8622-A366DEB25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761CF0-6EB2-4A58-8596-C06B1D9CB4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629421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tasks.hotosm.org/projects/11609"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hopeforgirlsandwomen.com/" TargetMode="External"/><Relationship Id="rId2" Type="http://schemas.openxmlformats.org/officeDocument/2006/relationships/hyperlink" Target="mailto:herrykasunga88@gmail.com" TargetMode="External"/><Relationship Id="rId1" Type="http://schemas.openxmlformats.org/officeDocument/2006/relationships/slideLayout" Target="../slideLayouts/slideLayout6.xml"/><Relationship Id="rId4" Type="http://schemas.openxmlformats.org/officeDocument/2006/relationships/hyperlink" Target="https://crowd2map.org/about-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578B-A25A-438B-89F8-43855095CC4A}"/>
              </a:ext>
            </a:extLst>
          </p:cNvPr>
          <p:cNvSpPr>
            <a:spLocks noGrp="1"/>
          </p:cNvSpPr>
          <p:nvPr>
            <p:ph type="ctrTitle"/>
          </p:nvPr>
        </p:nvSpPr>
        <p:spPr>
          <a:xfrm>
            <a:off x="1524000" y="1600199"/>
            <a:ext cx="9144000" cy="1909763"/>
          </a:xfrm>
        </p:spPr>
        <p:txBody>
          <a:bodyPr>
            <a:normAutofit fontScale="90000"/>
          </a:bodyPr>
          <a:lstStyle/>
          <a:p>
            <a:r>
              <a:rPr lang="en-US" dirty="0"/>
              <a:t>Mapping health center facilities in Mugumu-Serengeti</a:t>
            </a:r>
          </a:p>
        </p:txBody>
      </p:sp>
      <p:sp>
        <p:nvSpPr>
          <p:cNvPr id="3" name="Subtitle 2">
            <a:extLst>
              <a:ext uri="{FF2B5EF4-FFF2-40B4-BE49-F238E27FC236}">
                <a16:creationId xmlns:a16="http://schemas.microsoft.com/office/drawing/2014/main" id="{CB497E2B-2301-44BE-8A50-4B883CF86859}"/>
              </a:ext>
            </a:extLst>
          </p:cNvPr>
          <p:cNvSpPr>
            <a:spLocks noGrp="1"/>
          </p:cNvSpPr>
          <p:nvPr>
            <p:ph type="subTitle" idx="1"/>
          </p:nvPr>
        </p:nvSpPr>
        <p:spPr/>
        <p:txBody>
          <a:bodyPr/>
          <a:lstStyle/>
          <a:p>
            <a:r>
              <a:rPr lang="en-US" dirty="0"/>
              <a:t>Prepared By Herry kasunga</a:t>
            </a:r>
          </a:p>
        </p:txBody>
      </p:sp>
      <p:pic>
        <p:nvPicPr>
          <p:cNvPr id="5" name="Picture 4">
            <a:extLst>
              <a:ext uri="{FF2B5EF4-FFF2-40B4-BE49-F238E27FC236}">
                <a16:creationId xmlns:a16="http://schemas.microsoft.com/office/drawing/2014/main" id="{D9A101F8-2C3B-42BD-99A1-28EF38E217FF}"/>
              </a:ext>
            </a:extLst>
          </p:cNvPr>
          <p:cNvPicPr>
            <a:picLocks noChangeAspect="1"/>
          </p:cNvPicPr>
          <p:nvPr/>
        </p:nvPicPr>
        <p:blipFill>
          <a:blip r:embed="rId2"/>
          <a:stretch>
            <a:fillRect/>
          </a:stretch>
        </p:blipFill>
        <p:spPr>
          <a:xfrm>
            <a:off x="230535" y="290351"/>
            <a:ext cx="2929043" cy="1199192"/>
          </a:xfrm>
          <a:prstGeom prst="rect">
            <a:avLst/>
          </a:prstGeom>
        </p:spPr>
      </p:pic>
      <p:pic>
        <p:nvPicPr>
          <p:cNvPr id="7" name="Picture 6">
            <a:extLst>
              <a:ext uri="{FF2B5EF4-FFF2-40B4-BE49-F238E27FC236}">
                <a16:creationId xmlns:a16="http://schemas.microsoft.com/office/drawing/2014/main" id="{2A457292-7836-4C32-B263-7E72A363B7E6}"/>
              </a:ext>
            </a:extLst>
          </p:cNvPr>
          <p:cNvPicPr>
            <a:picLocks noChangeAspect="1"/>
          </p:cNvPicPr>
          <p:nvPr/>
        </p:nvPicPr>
        <p:blipFill>
          <a:blip r:embed="rId3"/>
          <a:stretch>
            <a:fillRect/>
          </a:stretch>
        </p:blipFill>
        <p:spPr>
          <a:xfrm>
            <a:off x="8637814" y="4547506"/>
            <a:ext cx="3162299" cy="2015219"/>
          </a:xfrm>
          <a:prstGeom prst="rect">
            <a:avLst/>
          </a:prstGeom>
        </p:spPr>
      </p:pic>
      <p:pic>
        <p:nvPicPr>
          <p:cNvPr id="9" name="Picture 8">
            <a:extLst>
              <a:ext uri="{FF2B5EF4-FFF2-40B4-BE49-F238E27FC236}">
                <a16:creationId xmlns:a16="http://schemas.microsoft.com/office/drawing/2014/main" id="{114C358F-2F79-4A8C-816E-F3560F1D8AC0}"/>
              </a:ext>
            </a:extLst>
          </p:cNvPr>
          <p:cNvPicPr>
            <a:picLocks noChangeAspect="1"/>
          </p:cNvPicPr>
          <p:nvPr/>
        </p:nvPicPr>
        <p:blipFill>
          <a:blip r:embed="rId4"/>
          <a:stretch>
            <a:fillRect/>
          </a:stretch>
        </p:blipFill>
        <p:spPr>
          <a:xfrm>
            <a:off x="9104322" y="337566"/>
            <a:ext cx="2857143" cy="1104762"/>
          </a:xfrm>
          <a:prstGeom prst="rect">
            <a:avLst/>
          </a:prstGeom>
        </p:spPr>
      </p:pic>
    </p:spTree>
    <p:extLst>
      <p:ext uri="{BB962C8B-B14F-4D97-AF65-F5344CB8AC3E}">
        <p14:creationId xmlns:p14="http://schemas.microsoft.com/office/powerpoint/2010/main" val="92938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B64F-5083-492D-8000-21B7E0290242}"/>
              </a:ext>
            </a:extLst>
          </p:cNvPr>
          <p:cNvSpPr>
            <a:spLocks noGrp="1"/>
          </p:cNvSpPr>
          <p:nvPr>
            <p:ph type="title"/>
          </p:nvPr>
        </p:nvSpPr>
        <p:spPr/>
        <p:txBody>
          <a:bodyPr/>
          <a:lstStyle/>
          <a:p>
            <a:r>
              <a:rPr lang="en-US" dirty="0"/>
              <a:t>Methods:</a:t>
            </a:r>
          </a:p>
        </p:txBody>
      </p:sp>
      <p:sp>
        <p:nvSpPr>
          <p:cNvPr id="3" name="TextBox 2">
            <a:extLst>
              <a:ext uri="{FF2B5EF4-FFF2-40B4-BE49-F238E27FC236}">
                <a16:creationId xmlns:a16="http://schemas.microsoft.com/office/drawing/2014/main" id="{8087F069-1B2E-4294-ABFC-E16AF3B5DD02}"/>
              </a:ext>
            </a:extLst>
          </p:cNvPr>
          <p:cNvSpPr txBox="1"/>
          <p:nvPr/>
        </p:nvSpPr>
        <p:spPr>
          <a:xfrm>
            <a:off x="1451579" y="2280745"/>
            <a:ext cx="9300504" cy="1569660"/>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Discussion with Community and Partners About Health center facilities available. </a:t>
            </a:r>
          </a:p>
          <a:p>
            <a:pPr marL="285750" indent="-285750">
              <a:buFont typeface="Wingdings" panose="05000000000000000000" pitchFamily="2" charset="2"/>
              <a:buChar char="q"/>
            </a:pPr>
            <a:r>
              <a:rPr lang="en-US" sz="2400" dirty="0"/>
              <a:t>Create questionnaires for Collecting Health data in 30 Villages (ODK)</a:t>
            </a:r>
          </a:p>
          <a:p>
            <a:pPr marL="285750" indent="-285750">
              <a:buFont typeface="Wingdings" panose="05000000000000000000" pitchFamily="2" charset="2"/>
              <a:buChar char="q"/>
            </a:pPr>
            <a:r>
              <a:rPr lang="en-US" sz="2400" dirty="0"/>
              <a:t>Using Healthsites.io updating health data and upload it to OSM. </a:t>
            </a:r>
          </a:p>
        </p:txBody>
      </p:sp>
    </p:spTree>
    <p:extLst>
      <p:ext uri="{BB962C8B-B14F-4D97-AF65-F5344CB8AC3E}">
        <p14:creationId xmlns:p14="http://schemas.microsoft.com/office/powerpoint/2010/main" val="413970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5502-94B4-4EAB-AE48-E9B01EAC6C1F}"/>
              </a:ext>
            </a:extLst>
          </p:cNvPr>
          <p:cNvSpPr>
            <a:spLocks noGrp="1"/>
          </p:cNvSpPr>
          <p:nvPr>
            <p:ph type="title"/>
          </p:nvPr>
        </p:nvSpPr>
        <p:spPr/>
        <p:txBody>
          <a:bodyPr/>
          <a:lstStyle/>
          <a:p>
            <a:r>
              <a:rPr lang="en-US" dirty="0"/>
              <a:t>Training sessions</a:t>
            </a:r>
          </a:p>
        </p:txBody>
      </p:sp>
      <p:pic>
        <p:nvPicPr>
          <p:cNvPr id="6" name="Content Placeholder 5">
            <a:extLst>
              <a:ext uri="{FF2B5EF4-FFF2-40B4-BE49-F238E27FC236}">
                <a16:creationId xmlns:a16="http://schemas.microsoft.com/office/drawing/2014/main" id="{F7356928-815D-4C6B-9847-7FC95313C249}"/>
              </a:ext>
            </a:extLst>
          </p:cNvPr>
          <p:cNvPicPr>
            <a:picLocks noGrp="1" noChangeAspect="1"/>
          </p:cNvPicPr>
          <p:nvPr>
            <p:ph sz="half" idx="1"/>
          </p:nvPr>
        </p:nvPicPr>
        <p:blipFill>
          <a:blip r:embed="rId2"/>
          <a:stretch>
            <a:fillRect/>
          </a:stretch>
        </p:blipFill>
        <p:spPr>
          <a:xfrm>
            <a:off x="824593" y="1864194"/>
            <a:ext cx="5244419" cy="3595219"/>
          </a:xfrm>
        </p:spPr>
      </p:pic>
      <p:pic>
        <p:nvPicPr>
          <p:cNvPr id="8" name="Content Placeholder 7">
            <a:extLst>
              <a:ext uri="{FF2B5EF4-FFF2-40B4-BE49-F238E27FC236}">
                <a16:creationId xmlns:a16="http://schemas.microsoft.com/office/drawing/2014/main" id="{F3BA90B2-F234-4F58-83DB-553D519A3BA2}"/>
              </a:ext>
            </a:extLst>
          </p:cNvPr>
          <p:cNvPicPr>
            <a:picLocks noGrp="1" noChangeAspect="1"/>
          </p:cNvPicPr>
          <p:nvPr>
            <p:ph sz="half" idx="2"/>
          </p:nvPr>
        </p:nvPicPr>
        <p:blipFill>
          <a:blip r:embed="rId3"/>
          <a:stretch>
            <a:fillRect/>
          </a:stretch>
        </p:blipFill>
        <p:spPr>
          <a:xfrm>
            <a:off x="6196694" y="1864194"/>
            <a:ext cx="4833786" cy="3595219"/>
          </a:xfrm>
        </p:spPr>
      </p:pic>
    </p:spTree>
    <p:extLst>
      <p:ext uri="{BB962C8B-B14F-4D97-AF65-F5344CB8AC3E}">
        <p14:creationId xmlns:p14="http://schemas.microsoft.com/office/powerpoint/2010/main" val="3059721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6BC6-8289-4A25-BAD8-5C13EDF8B9A9}"/>
              </a:ext>
            </a:extLst>
          </p:cNvPr>
          <p:cNvSpPr>
            <a:spLocks noGrp="1"/>
          </p:cNvSpPr>
          <p:nvPr>
            <p:ph type="title"/>
          </p:nvPr>
        </p:nvSpPr>
        <p:spPr/>
        <p:txBody>
          <a:bodyPr/>
          <a:lstStyle/>
          <a:p>
            <a:r>
              <a:rPr lang="en-US" dirty="0"/>
              <a:t>Training partners</a:t>
            </a:r>
          </a:p>
        </p:txBody>
      </p:sp>
      <p:sp>
        <p:nvSpPr>
          <p:cNvPr id="3" name="TextBox 2">
            <a:extLst>
              <a:ext uri="{FF2B5EF4-FFF2-40B4-BE49-F238E27FC236}">
                <a16:creationId xmlns:a16="http://schemas.microsoft.com/office/drawing/2014/main" id="{04A61DA5-5558-4C9D-B1E8-8257A7D172D9}"/>
              </a:ext>
            </a:extLst>
          </p:cNvPr>
          <p:cNvSpPr txBox="1"/>
          <p:nvPr/>
        </p:nvSpPr>
        <p:spPr>
          <a:xfrm>
            <a:off x="1303283" y="2333297"/>
            <a:ext cx="9008210" cy="3046988"/>
          </a:xfrm>
          <a:prstGeom prst="rect">
            <a:avLst/>
          </a:prstGeom>
          <a:noFill/>
        </p:spPr>
        <p:txBody>
          <a:bodyPr wrap="square" rtlCol="0">
            <a:spAutoFit/>
          </a:bodyPr>
          <a:lstStyle/>
          <a:p>
            <a:r>
              <a:rPr lang="en-US" sz="2400" dirty="0"/>
              <a:t>Training 25 new mappers on using tools such as Maps.me, </a:t>
            </a:r>
            <a:r>
              <a:rPr lang="en-US" sz="2400" dirty="0" err="1"/>
              <a:t>OSMAnd</a:t>
            </a:r>
            <a:r>
              <a:rPr lang="en-US" sz="2400" dirty="0"/>
              <a:t>, Kobo toolbox, ODK, ID editors and JOSM </a:t>
            </a:r>
          </a:p>
          <a:p>
            <a:r>
              <a:rPr lang="en-US" sz="2400" dirty="0"/>
              <a:t>For mapping , data collection and Data quality .</a:t>
            </a:r>
          </a:p>
          <a:p>
            <a:pPr marL="285750" indent="-285750">
              <a:buFont typeface="Wingdings" panose="05000000000000000000" pitchFamily="2" charset="2"/>
              <a:buChar char="q"/>
            </a:pPr>
            <a:r>
              <a:rPr lang="en-US" sz="2400" dirty="0"/>
              <a:t>5 RED CROSS TEAM</a:t>
            </a:r>
          </a:p>
          <a:p>
            <a:pPr marL="285750" indent="-285750">
              <a:buFont typeface="Wingdings" panose="05000000000000000000" pitchFamily="2" charset="2"/>
              <a:buChar char="q"/>
            </a:pPr>
            <a:r>
              <a:rPr lang="en-US" sz="2400" dirty="0"/>
              <a:t>10 SETCO YOUTH MAPPERS</a:t>
            </a:r>
          </a:p>
          <a:p>
            <a:pPr marL="285750" indent="-285750">
              <a:buFont typeface="Wingdings" panose="05000000000000000000" pitchFamily="2" charset="2"/>
              <a:buChar char="q"/>
            </a:pPr>
            <a:r>
              <a:rPr lang="en-US" sz="2400" dirty="0"/>
              <a:t>5 COMMUNITY PEOPLE</a:t>
            </a:r>
          </a:p>
          <a:p>
            <a:pPr marL="285750" indent="-285750">
              <a:buFont typeface="Wingdings" panose="05000000000000000000" pitchFamily="2" charset="2"/>
              <a:buChar char="q"/>
            </a:pPr>
            <a:r>
              <a:rPr lang="en-US" sz="2400" dirty="0"/>
              <a:t>5 HOPE FOR GIRLS AND WOMEN TANZANIA </a:t>
            </a:r>
          </a:p>
          <a:p>
            <a:pPr marL="285750" indent="-285750">
              <a:buFont typeface="Wingdings" panose="05000000000000000000" pitchFamily="2" charset="2"/>
              <a:buChar char="q"/>
            </a:pPr>
            <a:r>
              <a:rPr lang="en-US" sz="2400" dirty="0"/>
              <a:t>75% PARTICIPANTS ARE GIRLS AND WOMEN</a:t>
            </a:r>
          </a:p>
        </p:txBody>
      </p:sp>
    </p:spTree>
    <p:extLst>
      <p:ext uri="{BB962C8B-B14F-4D97-AF65-F5344CB8AC3E}">
        <p14:creationId xmlns:p14="http://schemas.microsoft.com/office/powerpoint/2010/main" val="2455364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58137-6EED-49BB-9079-617CF489F775}"/>
              </a:ext>
            </a:extLst>
          </p:cNvPr>
          <p:cNvSpPr>
            <a:spLocks noGrp="1"/>
          </p:cNvSpPr>
          <p:nvPr>
            <p:ph type="title"/>
          </p:nvPr>
        </p:nvSpPr>
        <p:spPr/>
        <p:txBody>
          <a:bodyPr/>
          <a:lstStyle/>
          <a:p>
            <a:r>
              <a:rPr lang="en-US" dirty="0"/>
              <a:t>GOALS</a:t>
            </a:r>
          </a:p>
        </p:txBody>
      </p:sp>
      <p:sp>
        <p:nvSpPr>
          <p:cNvPr id="3" name="TextBox 2">
            <a:extLst>
              <a:ext uri="{FF2B5EF4-FFF2-40B4-BE49-F238E27FC236}">
                <a16:creationId xmlns:a16="http://schemas.microsoft.com/office/drawing/2014/main" id="{53BDF8A6-340A-4619-A29A-22FF52289BB6}"/>
              </a:ext>
            </a:extLst>
          </p:cNvPr>
          <p:cNvSpPr txBox="1"/>
          <p:nvPr/>
        </p:nvSpPr>
        <p:spPr>
          <a:xfrm>
            <a:off x="1261241" y="2280745"/>
            <a:ext cx="10121462" cy="3416320"/>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Increasing the number of OSM community user AND contributors  who can use OSM knowledge to solve Community Challenges </a:t>
            </a:r>
          </a:p>
          <a:p>
            <a:pPr marL="285750" indent="-285750">
              <a:buFont typeface="Wingdings" panose="05000000000000000000" pitchFamily="2" charset="2"/>
              <a:buChar char="q"/>
            </a:pPr>
            <a:r>
              <a:rPr lang="en-US" sz="2400" dirty="0"/>
              <a:t>Health Data that will help on planning for health sites, by involving Rural planner officer and Government </a:t>
            </a:r>
          </a:p>
          <a:p>
            <a:pPr marL="285750" indent="-285750">
              <a:buFont typeface="Wingdings" panose="05000000000000000000" pitchFamily="2" charset="2"/>
              <a:buChar char="q"/>
            </a:pPr>
            <a:r>
              <a:rPr lang="en-US" sz="2400" dirty="0"/>
              <a:t>Informative map that will be printed and given to all 30 villages Offices showing location of Health centers available in our community. </a:t>
            </a:r>
          </a:p>
          <a:p>
            <a:pPr marL="285750" indent="-285750">
              <a:buFont typeface="Wingdings" panose="05000000000000000000" pitchFamily="2" charset="2"/>
              <a:buChar char="q"/>
            </a:pPr>
            <a:r>
              <a:rPr lang="en-US" sz="2400" dirty="0"/>
              <a:t>Accuracy of Data with local knowledge ,will be shared with OSM community.</a:t>
            </a:r>
          </a:p>
          <a:p>
            <a:pPr marL="285750" indent="-285750">
              <a:buFont typeface="Wingdings" panose="05000000000000000000" pitchFamily="2" charset="2"/>
              <a:buChar char="q"/>
            </a:pPr>
            <a:r>
              <a:rPr lang="en-US" sz="2400" dirty="0"/>
              <a:t>To be a reliable providing Health Data in Mugumu-Serengeti </a:t>
            </a:r>
          </a:p>
          <a:p>
            <a:pPr marL="285750" indent="-285750">
              <a:buFont typeface="Wingdings" panose="05000000000000000000" pitchFamily="2" charset="2"/>
              <a:buChar char="q"/>
            </a:pPr>
            <a:r>
              <a:rPr lang="en-US" sz="2400" dirty="0"/>
              <a:t>SDG #3 “Ensure healthy lives and promote well-being for all at all ages”</a:t>
            </a:r>
          </a:p>
        </p:txBody>
      </p:sp>
    </p:spTree>
    <p:extLst>
      <p:ext uri="{BB962C8B-B14F-4D97-AF65-F5344CB8AC3E}">
        <p14:creationId xmlns:p14="http://schemas.microsoft.com/office/powerpoint/2010/main" val="287229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D262-43FD-4D75-A0EF-C02465CB9378}"/>
              </a:ext>
            </a:extLst>
          </p:cNvPr>
          <p:cNvSpPr>
            <a:spLocks noGrp="1"/>
          </p:cNvSpPr>
          <p:nvPr>
            <p:ph type="title"/>
          </p:nvPr>
        </p:nvSpPr>
        <p:spPr/>
        <p:txBody>
          <a:bodyPr/>
          <a:lstStyle/>
          <a:p>
            <a:r>
              <a:rPr lang="en-US" dirty="0"/>
              <a:t>Adding local knowledge by using Smartphone apps</a:t>
            </a:r>
          </a:p>
        </p:txBody>
      </p:sp>
      <p:pic>
        <p:nvPicPr>
          <p:cNvPr id="6" name="Picture 5">
            <a:extLst>
              <a:ext uri="{FF2B5EF4-FFF2-40B4-BE49-F238E27FC236}">
                <a16:creationId xmlns:a16="http://schemas.microsoft.com/office/drawing/2014/main" id="{55186F21-D875-43E1-B58D-84AAF348BD6C}"/>
              </a:ext>
            </a:extLst>
          </p:cNvPr>
          <p:cNvPicPr>
            <a:picLocks noChangeAspect="1"/>
          </p:cNvPicPr>
          <p:nvPr/>
        </p:nvPicPr>
        <p:blipFill>
          <a:blip r:embed="rId2"/>
          <a:stretch>
            <a:fillRect/>
          </a:stretch>
        </p:blipFill>
        <p:spPr>
          <a:xfrm>
            <a:off x="2963636" y="1943100"/>
            <a:ext cx="5976257" cy="4024993"/>
          </a:xfrm>
          <a:prstGeom prst="rect">
            <a:avLst/>
          </a:prstGeom>
        </p:spPr>
      </p:pic>
    </p:spTree>
    <p:extLst>
      <p:ext uri="{BB962C8B-B14F-4D97-AF65-F5344CB8AC3E}">
        <p14:creationId xmlns:p14="http://schemas.microsoft.com/office/powerpoint/2010/main" val="412913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C5A0-3F62-4F53-8070-6AAABAF5C5F5}"/>
              </a:ext>
            </a:extLst>
          </p:cNvPr>
          <p:cNvSpPr>
            <a:spLocks noGrp="1"/>
          </p:cNvSpPr>
          <p:nvPr>
            <p:ph type="title"/>
          </p:nvPr>
        </p:nvSpPr>
        <p:spPr/>
        <p:txBody>
          <a:bodyPr/>
          <a:lstStyle/>
          <a:p>
            <a:r>
              <a:rPr lang="en-US" dirty="0"/>
              <a:t>Sample of Collected data</a:t>
            </a:r>
          </a:p>
        </p:txBody>
      </p:sp>
      <p:pic>
        <p:nvPicPr>
          <p:cNvPr id="5" name="Content Placeholder 4">
            <a:extLst>
              <a:ext uri="{FF2B5EF4-FFF2-40B4-BE49-F238E27FC236}">
                <a16:creationId xmlns:a16="http://schemas.microsoft.com/office/drawing/2014/main" id="{50430CD6-908A-46A3-8F75-3510ACAF94E5}"/>
              </a:ext>
            </a:extLst>
          </p:cNvPr>
          <p:cNvPicPr>
            <a:picLocks noGrp="1" noChangeAspect="1"/>
          </p:cNvPicPr>
          <p:nvPr>
            <p:ph idx="1"/>
          </p:nvPr>
        </p:nvPicPr>
        <p:blipFill>
          <a:blip r:embed="rId2"/>
          <a:stretch>
            <a:fillRect/>
          </a:stretch>
        </p:blipFill>
        <p:spPr>
          <a:xfrm>
            <a:off x="1706336" y="2090057"/>
            <a:ext cx="8237077" cy="3698422"/>
          </a:xfrm>
        </p:spPr>
      </p:pic>
    </p:spTree>
    <p:extLst>
      <p:ext uri="{BB962C8B-B14F-4D97-AF65-F5344CB8AC3E}">
        <p14:creationId xmlns:p14="http://schemas.microsoft.com/office/powerpoint/2010/main" val="29314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2BD9-C05A-4A6B-83AB-36A25CA5C9F3}"/>
              </a:ext>
            </a:extLst>
          </p:cNvPr>
          <p:cNvSpPr>
            <a:spLocks noGrp="1"/>
          </p:cNvSpPr>
          <p:nvPr>
            <p:ph type="title"/>
          </p:nvPr>
        </p:nvSpPr>
        <p:spPr/>
        <p:txBody>
          <a:bodyPr/>
          <a:lstStyle/>
          <a:p>
            <a:r>
              <a:rPr lang="en-US" dirty="0"/>
              <a:t>Special thanks </a:t>
            </a:r>
          </a:p>
        </p:txBody>
      </p:sp>
      <p:sp>
        <p:nvSpPr>
          <p:cNvPr id="3" name="TextBox 2">
            <a:extLst>
              <a:ext uri="{FF2B5EF4-FFF2-40B4-BE49-F238E27FC236}">
                <a16:creationId xmlns:a16="http://schemas.microsoft.com/office/drawing/2014/main" id="{63B85308-F2A4-4469-8FEA-71D4BD7437BE}"/>
              </a:ext>
            </a:extLst>
          </p:cNvPr>
          <p:cNvSpPr txBox="1"/>
          <p:nvPr/>
        </p:nvSpPr>
        <p:spPr>
          <a:xfrm>
            <a:off x="1451579" y="2114550"/>
            <a:ext cx="9603275" cy="2308324"/>
          </a:xfrm>
          <a:prstGeom prst="rect">
            <a:avLst/>
          </a:prstGeom>
          <a:noFill/>
        </p:spPr>
        <p:txBody>
          <a:bodyPr wrap="square" rtlCol="0">
            <a:spAutoFit/>
          </a:bodyPr>
          <a:lstStyle/>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Humanitarian OpenStreetMap Team for launching Microgrants to support OSM communities </a:t>
            </a:r>
          </a:p>
          <a:p>
            <a:pPr marL="285750" indent="-285750">
              <a:buFont typeface="Wingdings" panose="05000000000000000000" pitchFamily="2" charset="2"/>
              <a:buChar char="q"/>
            </a:pPr>
            <a:r>
              <a:rPr lang="en-US" dirty="0"/>
              <a:t>OMDTZ for supporting us running this project with community Microgrant Project that help us Bought equipment such as Computers, smartphones and other material for the project</a:t>
            </a:r>
          </a:p>
          <a:p>
            <a:pPr marL="285750" indent="-285750">
              <a:buFont typeface="Wingdings" panose="05000000000000000000" pitchFamily="2" charset="2"/>
              <a:buChar char="q"/>
            </a:pPr>
            <a:r>
              <a:rPr lang="en-US" dirty="0"/>
              <a:t>Local Government (Serengeti District Office ) </a:t>
            </a:r>
          </a:p>
          <a:p>
            <a:pPr marL="285750" indent="-285750">
              <a:buFont typeface="Wingdings" panose="05000000000000000000" pitchFamily="2" charset="2"/>
              <a:buChar char="q"/>
            </a:pPr>
            <a:r>
              <a:rPr lang="en-US" dirty="0"/>
              <a:t>Serengeti tourism College Principal </a:t>
            </a:r>
          </a:p>
          <a:p>
            <a:pPr marL="285750" indent="-285750">
              <a:buFont typeface="Wingdings" panose="05000000000000000000" pitchFamily="2" charset="2"/>
              <a:buChar char="q"/>
            </a:pPr>
            <a:r>
              <a:rPr lang="en-US" dirty="0"/>
              <a:t>Health services provider and School teachers for helping us during data collection</a:t>
            </a:r>
          </a:p>
          <a:p>
            <a:r>
              <a:rPr lang="en-US" dirty="0"/>
              <a:t> </a:t>
            </a:r>
          </a:p>
        </p:txBody>
      </p:sp>
    </p:spTree>
    <p:extLst>
      <p:ext uri="{BB962C8B-B14F-4D97-AF65-F5344CB8AC3E}">
        <p14:creationId xmlns:p14="http://schemas.microsoft.com/office/powerpoint/2010/main" val="206511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1B2E-5425-4F6B-8F2C-EBD17B831044}"/>
              </a:ext>
            </a:extLst>
          </p:cNvPr>
          <p:cNvSpPr>
            <a:spLocks noGrp="1"/>
          </p:cNvSpPr>
          <p:nvPr>
            <p:ph type="title"/>
          </p:nvPr>
        </p:nvSpPr>
        <p:spPr/>
        <p:txBody>
          <a:bodyPr/>
          <a:lstStyle/>
          <a:p>
            <a:r>
              <a:rPr lang="en-US" dirty="0"/>
              <a:t>For support</a:t>
            </a:r>
          </a:p>
        </p:txBody>
      </p:sp>
      <p:sp>
        <p:nvSpPr>
          <p:cNvPr id="3" name="TextBox 2">
            <a:extLst>
              <a:ext uri="{FF2B5EF4-FFF2-40B4-BE49-F238E27FC236}">
                <a16:creationId xmlns:a16="http://schemas.microsoft.com/office/drawing/2014/main" id="{F1324407-58F1-4CA7-8C4F-0F7505E1FE0F}"/>
              </a:ext>
            </a:extLst>
          </p:cNvPr>
          <p:cNvSpPr txBox="1"/>
          <p:nvPr/>
        </p:nvSpPr>
        <p:spPr>
          <a:xfrm>
            <a:off x="1551214" y="2310493"/>
            <a:ext cx="9603275" cy="3416320"/>
          </a:xfrm>
          <a:prstGeom prst="rect">
            <a:avLst/>
          </a:prstGeom>
          <a:noFill/>
        </p:spPr>
        <p:txBody>
          <a:bodyPr wrap="square" rtlCol="0">
            <a:spAutoFit/>
          </a:bodyPr>
          <a:lstStyle/>
          <a:p>
            <a:pPr marL="285750" indent="-285750">
              <a:buFont typeface="Wingdings" panose="05000000000000000000" pitchFamily="2" charset="2"/>
              <a:buChar char="q"/>
            </a:pPr>
            <a:r>
              <a:rPr lang="en-US" dirty="0"/>
              <a:t>The project is still on –going for support you can map project on Tasking manager </a:t>
            </a:r>
            <a:r>
              <a:rPr lang="en-US" dirty="0">
                <a:hlinkClick r:id="rId2"/>
              </a:rPr>
              <a:t>https://tasks.hotosm.org/projects/11609</a:t>
            </a:r>
            <a:endParaRPr lang="en-US" dirty="0"/>
          </a:p>
          <a:p>
            <a:endParaRPr lang="en-US" dirty="0"/>
          </a:p>
          <a:p>
            <a:pPr marL="285750" indent="-285750">
              <a:buFont typeface="Wingdings" panose="05000000000000000000" pitchFamily="2" charset="2"/>
              <a:buChar char="q"/>
            </a:pPr>
            <a:r>
              <a:rPr lang="en-US" dirty="0"/>
              <a:t>We are working 30 villages in Mugumu –Serengeti out of 87 we would like to work on all the villages when we get a fund to proceed with all remaining villages would be great.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When other OSM communities and other partners would like to collaborate we are open and would like to share knowledge with them.</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Devices for Data collection such as Smartphones and Computers   </a:t>
            </a:r>
          </a:p>
          <a:p>
            <a:endParaRPr lang="en-US" dirty="0"/>
          </a:p>
          <a:p>
            <a:r>
              <a:rPr lang="en-US" dirty="0"/>
              <a:t> </a:t>
            </a:r>
          </a:p>
        </p:txBody>
      </p:sp>
    </p:spTree>
    <p:extLst>
      <p:ext uri="{BB962C8B-B14F-4D97-AF65-F5344CB8AC3E}">
        <p14:creationId xmlns:p14="http://schemas.microsoft.com/office/powerpoint/2010/main" val="55456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53D8-8513-4FD8-9B47-9865FDCF51E8}"/>
              </a:ext>
            </a:extLst>
          </p:cNvPr>
          <p:cNvSpPr>
            <a:spLocks noGrp="1"/>
          </p:cNvSpPr>
          <p:nvPr>
            <p:ph type="title"/>
          </p:nvPr>
        </p:nvSpPr>
        <p:spPr/>
        <p:txBody>
          <a:bodyPr/>
          <a:lstStyle/>
          <a:p>
            <a:r>
              <a:rPr lang="en-US" dirty="0"/>
              <a:t>Contacts </a:t>
            </a:r>
          </a:p>
        </p:txBody>
      </p:sp>
      <p:sp>
        <p:nvSpPr>
          <p:cNvPr id="3" name="TextBox 2">
            <a:extLst>
              <a:ext uri="{FF2B5EF4-FFF2-40B4-BE49-F238E27FC236}">
                <a16:creationId xmlns:a16="http://schemas.microsoft.com/office/drawing/2014/main" id="{BF020334-EF75-438A-A516-AD18607243F7}"/>
              </a:ext>
            </a:extLst>
          </p:cNvPr>
          <p:cNvSpPr txBox="1"/>
          <p:nvPr/>
        </p:nvSpPr>
        <p:spPr>
          <a:xfrm>
            <a:off x="1371600" y="2098221"/>
            <a:ext cx="9870621" cy="2308324"/>
          </a:xfrm>
          <a:prstGeom prst="rect">
            <a:avLst/>
          </a:prstGeom>
          <a:noFill/>
        </p:spPr>
        <p:txBody>
          <a:bodyPr wrap="square" rtlCol="0">
            <a:spAutoFit/>
          </a:bodyPr>
          <a:lstStyle/>
          <a:p>
            <a:r>
              <a:rPr lang="en-US" dirty="0"/>
              <a:t>Herry kasunga</a:t>
            </a:r>
          </a:p>
          <a:p>
            <a:r>
              <a:rPr lang="en-US" dirty="0"/>
              <a:t>Community Lead Project </a:t>
            </a:r>
          </a:p>
          <a:p>
            <a:r>
              <a:rPr lang="en-US" dirty="0"/>
              <a:t>Phone number +255676566460</a:t>
            </a:r>
          </a:p>
          <a:p>
            <a:r>
              <a:rPr lang="en-US" dirty="0"/>
              <a:t>Email </a:t>
            </a:r>
            <a:r>
              <a:rPr lang="en-US" dirty="0">
                <a:hlinkClick r:id="rId2"/>
              </a:rPr>
              <a:t>herrykasunga88@gmail.com</a:t>
            </a:r>
            <a:endParaRPr lang="en-US" dirty="0"/>
          </a:p>
          <a:p>
            <a:r>
              <a:rPr lang="en-US" dirty="0"/>
              <a:t>Twitter @EldeSouza9</a:t>
            </a:r>
          </a:p>
          <a:p>
            <a:r>
              <a:rPr lang="en-US" dirty="0"/>
              <a:t>Website : </a:t>
            </a:r>
            <a:r>
              <a:rPr lang="en-US" dirty="0">
                <a:hlinkClick r:id="rId3"/>
              </a:rPr>
              <a:t>https://hopeforgirlsandwomen.com/</a:t>
            </a:r>
            <a:endParaRPr lang="en-US" dirty="0"/>
          </a:p>
          <a:p>
            <a:r>
              <a:rPr lang="en-US" dirty="0"/>
              <a:t>And </a:t>
            </a:r>
            <a:r>
              <a:rPr lang="en-US" dirty="0">
                <a:hlinkClick r:id="rId4"/>
              </a:rPr>
              <a:t>https://crowd2map.org/about-us/</a:t>
            </a:r>
            <a:endParaRPr lang="en-US" dirty="0"/>
          </a:p>
          <a:p>
            <a:endParaRPr lang="en-US" dirty="0"/>
          </a:p>
        </p:txBody>
      </p:sp>
    </p:spTree>
    <p:extLst>
      <p:ext uri="{BB962C8B-B14F-4D97-AF65-F5344CB8AC3E}">
        <p14:creationId xmlns:p14="http://schemas.microsoft.com/office/powerpoint/2010/main" val="31728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2D8E-6822-4A0A-8289-9FD57C2D9864}"/>
              </a:ext>
            </a:extLst>
          </p:cNvPr>
          <p:cNvSpPr>
            <a:spLocks noGrp="1"/>
          </p:cNvSpPr>
          <p:nvPr>
            <p:ph type="title"/>
          </p:nvPr>
        </p:nvSpPr>
        <p:spPr/>
        <p:txBody>
          <a:bodyPr/>
          <a:lstStyle/>
          <a:p>
            <a:r>
              <a:rPr lang="en-US" dirty="0"/>
              <a:t>Health center facilities</a:t>
            </a:r>
          </a:p>
        </p:txBody>
      </p:sp>
      <p:sp>
        <p:nvSpPr>
          <p:cNvPr id="3" name="TextBox 2">
            <a:extLst>
              <a:ext uri="{FF2B5EF4-FFF2-40B4-BE49-F238E27FC236}">
                <a16:creationId xmlns:a16="http://schemas.microsoft.com/office/drawing/2014/main" id="{3A79F119-F66A-4FBE-A7A1-892DD8977FD9}"/>
              </a:ext>
            </a:extLst>
          </p:cNvPr>
          <p:cNvSpPr txBox="1"/>
          <p:nvPr/>
        </p:nvSpPr>
        <p:spPr>
          <a:xfrm>
            <a:off x="1618593" y="2228193"/>
            <a:ext cx="9603275" cy="3046988"/>
          </a:xfrm>
          <a:prstGeom prst="rect">
            <a:avLst/>
          </a:prstGeom>
          <a:noFill/>
        </p:spPr>
        <p:txBody>
          <a:bodyPr wrap="square" rtlCol="0">
            <a:spAutoFit/>
          </a:bodyPr>
          <a:lstStyle/>
          <a:p>
            <a:r>
              <a:rPr lang="en-US" sz="2400" dirty="0"/>
              <a:t>In Mugumu –Serengeti Communities there is challenges of accessing health center facilities such as Hospitals, Clinics, Dispensaries and Pharmacies where there are only two Hospitals which offer different services for people who are in Mugumu town for people who live far from Mugumu-town Have to travel for Long Distances to get the services from those two hospitals if the treatment they require does not provided to their Village Clinics or Dispensaries. Different groups in the communities are affected Differently, from Elders, Pregnant women, Special Groups, Youths and Children.</a:t>
            </a:r>
          </a:p>
        </p:txBody>
      </p:sp>
    </p:spTree>
    <p:extLst>
      <p:ext uri="{BB962C8B-B14F-4D97-AF65-F5344CB8AC3E}">
        <p14:creationId xmlns:p14="http://schemas.microsoft.com/office/powerpoint/2010/main" val="229730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586D-B234-43DD-AB44-D8CDE38B513C}"/>
              </a:ext>
            </a:extLst>
          </p:cNvPr>
          <p:cNvSpPr>
            <a:spLocks noGrp="1"/>
          </p:cNvSpPr>
          <p:nvPr>
            <p:ph type="title"/>
          </p:nvPr>
        </p:nvSpPr>
        <p:spPr/>
        <p:txBody>
          <a:bodyPr/>
          <a:lstStyle/>
          <a:p>
            <a:r>
              <a:rPr lang="en-US" dirty="0"/>
              <a:t>Communities condition </a:t>
            </a:r>
          </a:p>
        </p:txBody>
      </p:sp>
      <p:pic>
        <p:nvPicPr>
          <p:cNvPr id="8" name="Content Placeholder 7">
            <a:extLst>
              <a:ext uri="{FF2B5EF4-FFF2-40B4-BE49-F238E27FC236}">
                <a16:creationId xmlns:a16="http://schemas.microsoft.com/office/drawing/2014/main" id="{3328C1CA-71AD-4FA7-976D-3F44F675F301}"/>
              </a:ext>
            </a:extLst>
          </p:cNvPr>
          <p:cNvPicPr>
            <a:picLocks noGrp="1" noChangeAspect="1"/>
          </p:cNvPicPr>
          <p:nvPr>
            <p:ph sz="half" idx="2"/>
          </p:nvPr>
        </p:nvPicPr>
        <p:blipFill>
          <a:blip r:embed="rId2"/>
          <a:stretch>
            <a:fillRect/>
          </a:stretch>
        </p:blipFill>
        <p:spPr>
          <a:xfrm>
            <a:off x="6262008" y="1825625"/>
            <a:ext cx="4768472" cy="4351338"/>
          </a:xfrm>
        </p:spPr>
      </p:pic>
      <p:pic>
        <p:nvPicPr>
          <p:cNvPr id="12" name="Content Placeholder 11">
            <a:extLst>
              <a:ext uri="{FF2B5EF4-FFF2-40B4-BE49-F238E27FC236}">
                <a16:creationId xmlns:a16="http://schemas.microsoft.com/office/drawing/2014/main" id="{DD6055E0-8277-4E9B-9380-B9B065A6781A}"/>
              </a:ext>
            </a:extLst>
          </p:cNvPr>
          <p:cNvPicPr>
            <a:picLocks noGrp="1" noChangeAspect="1"/>
          </p:cNvPicPr>
          <p:nvPr>
            <p:ph sz="half" idx="1"/>
          </p:nvPr>
        </p:nvPicPr>
        <p:blipFill>
          <a:blip r:embed="rId3"/>
          <a:stretch>
            <a:fillRect/>
          </a:stretch>
        </p:blipFill>
        <p:spPr>
          <a:xfrm>
            <a:off x="1161520" y="1825625"/>
            <a:ext cx="4398359" cy="4351338"/>
          </a:xfrm>
        </p:spPr>
      </p:pic>
    </p:spTree>
    <p:extLst>
      <p:ext uri="{BB962C8B-B14F-4D97-AF65-F5344CB8AC3E}">
        <p14:creationId xmlns:p14="http://schemas.microsoft.com/office/powerpoint/2010/main" val="4008397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D498-F3D4-495B-961F-13D77340456B}"/>
              </a:ext>
            </a:extLst>
          </p:cNvPr>
          <p:cNvSpPr>
            <a:spLocks noGrp="1"/>
          </p:cNvSpPr>
          <p:nvPr>
            <p:ph type="title"/>
          </p:nvPr>
        </p:nvSpPr>
        <p:spPr/>
        <p:txBody>
          <a:bodyPr/>
          <a:lstStyle/>
          <a:p>
            <a:r>
              <a:rPr lang="en-US" dirty="0"/>
              <a:t>Problems </a:t>
            </a:r>
          </a:p>
        </p:txBody>
      </p:sp>
      <p:sp>
        <p:nvSpPr>
          <p:cNvPr id="3" name="TextBox 2">
            <a:extLst>
              <a:ext uri="{FF2B5EF4-FFF2-40B4-BE49-F238E27FC236}">
                <a16:creationId xmlns:a16="http://schemas.microsoft.com/office/drawing/2014/main" id="{FCA5D2BC-0902-4ACB-9B3F-3D0D2B713E14}"/>
              </a:ext>
            </a:extLst>
          </p:cNvPr>
          <p:cNvSpPr txBox="1"/>
          <p:nvPr/>
        </p:nvSpPr>
        <p:spPr>
          <a:xfrm>
            <a:off x="1208690" y="2249214"/>
            <a:ext cx="10142482" cy="4985980"/>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Overpopulation of Patients at those two Hospitals which lead to patients to fail get the services on Time, Which may lead to More pain to a patient or even cause Death.</a:t>
            </a:r>
          </a:p>
          <a:p>
            <a:pPr marL="285750" indent="-285750">
              <a:buFont typeface="Wingdings" panose="05000000000000000000" pitchFamily="2" charset="2"/>
              <a:buChar char="q"/>
            </a:pPr>
            <a:r>
              <a:rPr lang="en-US" sz="2400" dirty="0"/>
              <a:t>This cause many Pregnant Women To give Birth at Home or even on their Way to Hospitals or Clinics close to their villages.</a:t>
            </a:r>
          </a:p>
          <a:p>
            <a:pPr marL="285750" indent="-285750">
              <a:buFont typeface="Wingdings" panose="05000000000000000000" pitchFamily="2" charset="2"/>
              <a:buChar char="q"/>
            </a:pPr>
            <a:r>
              <a:rPr lang="en-US" sz="2400" dirty="0"/>
              <a:t>Number of Death rate to Elders Increase due to lack of health services provided to them.</a:t>
            </a:r>
          </a:p>
          <a:p>
            <a:pPr marL="285750" indent="-285750">
              <a:buFont typeface="Wingdings" panose="05000000000000000000" pitchFamily="2" charset="2"/>
              <a:buChar char="q"/>
            </a:pPr>
            <a:r>
              <a:rPr lang="en-US" sz="2400" dirty="0"/>
              <a:t>Women with pregnant fail to attend Clinics for check up due to Distance travel to reach Nearest clinics. </a:t>
            </a:r>
          </a:p>
          <a:p>
            <a:pPr marL="285750" indent="-285750">
              <a:buFont typeface="Wingdings" panose="05000000000000000000" pitchFamily="2" charset="2"/>
              <a:buChar char="q"/>
            </a:pPr>
            <a:r>
              <a:rPr lang="en-US" sz="2400" dirty="0"/>
              <a:t>People in the Villages doesn’t know how to differentiate between services provided at Clinics, Dispensaries, Pharmacy and Hospitals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327847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B4E2-DDC7-46A3-968B-0AED2D8E31BB}"/>
              </a:ext>
            </a:extLst>
          </p:cNvPr>
          <p:cNvSpPr>
            <a:spLocks noGrp="1"/>
          </p:cNvSpPr>
          <p:nvPr>
            <p:ph type="title"/>
          </p:nvPr>
        </p:nvSpPr>
        <p:spPr/>
        <p:txBody>
          <a:bodyPr/>
          <a:lstStyle/>
          <a:p>
            <a:r>
              <a:rPr lang="en-US" dirty="0"/>
              <a:t>Questions ???</a:t>
            </a:r>
          </a:p>
        </p:txBody>
      </p:sp>
      <p:sp>
        <p:nvSpPr>
          <p:cNvPr id="3" name="TextBox 2">
            <a:extLst>
              <a:ext uri="{FF2B5EF4-FFF2-40B4-BE49-F238E27FC236}">
                <a16:creationId xmlns:a16="http://schemas.microsoft.com/office/drawing/2014/main" id="{4B6DB030-E507-4395-A74C-C9A10ECCB646}"/>
              </a:ext>
            </a:extLst>
          </p:cNvPr>
          <p:cNvSpPr txBox="1"/>
          <p:nvPr/>
        </p:nvSpPr>
        <p:spPr>
          <a:xfrm>
            <a:off x="1445079" y="1796143"/>
            <a:ext cx="7911192" cy="2308324"/>
          </a:xfrm>
          <a:prstGeom prst="rect">
            <a:avLst/>
          </a:prstGeom>
          <a:noFill/>
        </p:spPr>
        <p:txBody>
          <a:bodyPr wrap="square" rtlCol="0">
            <a:spAutoFit/>
          </a:bodyPr>
          <a:lstStyle/>
          <a:p>
            <a:r>
              <a:rPr lang="en-US" sz="2400" dirty="0"/>
              <a:t>Does Existing Health center provide Covid-19 vaccine?</a:t>
            </a:r>
          </a:p>
          <a:p>
            <a:endParaRPr lang="en-US" sz="2400" dirty="0"/>
          </a:p>
          <a:p>
            <a:r>
              <a:rPr lang="en-US" sz="2400" dirty="0"/>
              <a:t>Does Health center exist provide services for HIV People?</a:t>
            </a:r>
          </a:p>
          <a:p>
            <a:endParaRPr lang="en-US" sz="2400" dirty="0"/>
          </a:p>
          <a:p>
            <a:r>
              <a:rPr lang="en-US" sz="2400" dirty="0"/>
              <a:t>Does two Hospital available are capable of handling all people who are in need of services in Mugumu-Serengeti?</a:t>
            </a:r>
          </a:p>
        </p:txBody>
      </p:sp>
    </p:spTree>
    <p:extLst>
      <p:ext uri="{BB962C8B-B14F-4D97-AF65-F5344CB8AC3E}">
        <p14:creationId xmlns:p14="http://schemas.microsoft.com/office/powerpoint/2010/main" val="372750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60D9-4A2B-4492-BBBE-5665BB660FFC}"/>
              </a:ext>
            </a:extLst>
          </p:cNvPr>
          <p:cNvSpPr>
            <a:spLocks noGrp="1"/>
          </p:cNvSpPr>
          <p:nvPr>
            <p:ph type="title"/>
          </p:nvPr>
        </p:nvSpPr>
        <p:spPr/>
        <p:txBody>
          <a:bodyPr/>
          <a:lstStyle/>
          <a:p>
            <a:r>
              <a:rPr lang="en-US" dirty="0"/>
              <a:t>Addressing the problem</a:t>
            </a:r>
          </a:p>
        </p:txBody>
      </p:sp>
      <p:sp>
        <p:nvSpPr>
          <p:cNvPr id="3" name="TextBox 2">
            <a:extLst>
              <a:ext uri="{FF2B5EF4-FFF2-40B4-BE49-F238E27FC236}">
                <a16:creationId xmlns:a16="http://schemas.microsoft.com/office/drawing/2014/main" id="{82A9AE84-4285-4EE0-9A8D-3479F590314D}"/>
              </a:ext>
            </a:extLst>
          </p:cNvPr>
          <p:cNvSpPr txBox="1"/>
          <p:nvPr/>
        </p:nvSpPr>
        <p:spPr>
          <a:xfrm>
            <a:off x="987972" y="2217683"/>
            <a:ext cx="10468304" cy="2677656"/>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Using Open data tools to (collect data) map all health centers facilities available in 30 villages around Mugumu-Serengeti.</a:t>
            </a:r>
          </a:p>
          <a:p>
            <a:pPr marL="285750" indent="-285750">
              <a:buFont typeface="Wingdings" panose="05000000000000000000" pitchFamily="2" charset="2"/>
              <a:buChar char="q"/>
            </a:pPr>
            <a:r>
              <a:rPr lang="en-US" sz="2400" dirty="0"/>
              <a:t>Involving partners who are interested on Health data such as Mara Red Cross team , Local Government  and Community and Hope for Girls and Women Tanzania.</a:t>
            </a:r>
          </a:p>
          <a:p>
            <a:pPr marL="285750" indent="-285750">
              <a:buFont typeface="Wingdings" panose="05000000000000000000" pitchFamily="2" charset="2"/>
              <a:buChar char="q"/>
            </a:pPr>
            <a:r>
              <a:rPr lang="en-US" sz="2400" dirty="0"/>
              <a:t>Engaging SETCO Youth Mappers to learn how they can Use Mapping knowledge to address and Solve Community challenges</a:t>
            </a:r>
            <a:r>
              <a:rPr lang="en-US" dirty="0"/>
              <a:t>.</a:t>
            </a:r>
          </a:p>
        </p:txBody>
      </p:sp>
    </p:spTree>
    <p:extLst>
      <p:ext uri="{BB962C8B-B14F-4D97-AF65-F5344CB8AC3E}">
        <p14:creationId xmlns:p14="http://schemas.microsoft.com/office/powerpoint/2010/main" val="396438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75F4-608B-4114-A833-4EF5B2F221B4}"/>
              </a:ext>
            </a:extLst>
          </p:cNvPr>
          <p:cNvSpPr>
            <a:spLocks noGrp="1"/>
          </p:cNvSpPr>
          <p:nvPr>
            <p:ph type="title"/>
          </p:nvPr>
        </p:nvSpPr>
        <p:spPr/>
        <p:txBody>
          <a:bodyPr/>
          <a:lstStyle/>
          <a:p>
            <a:r>
              <a:rPr lang="en-US" dirty="0"/>
              <a:t>Example of Open tools Used</a:t>
            </a:r>
          </a:p>
        </p:txBody>
      </p:sp>
      <p:pic>
        <p:nvPicPr>
          <p:cNvPr id="6" name="Content Placeholder 5">
            <a:extLst>
              <a:ext uri="{FF2B5EF4-FFF2-40B4-BE49-F238E27FC236}">
                <a16:creationId xmlns:a16="http://schemas.microsoft.com/office/drawing/2014/main" id="{D8D4554B-3D70-44A5-9CE1-A17E6A559E31}"/>
              </a:ext>
            </a:extLst>
          </p:cNvPr>
          <p:cNvPicPr>
            <a:picLocks noGrp="1" noChangeAspect="1"/>
          </p:cNvPicPr>
          <p:nvPr>
            <p:ph sz="half" idx="1"/>
          </p:nvPr>
        </p:nvPicPr>
        <p:blipFill>
          <a:blip r:embed="rId2"/>
          <a:stretch>
            <a:fillRect/>
          </a:stretch>
        </p:blipFill>
        <p:spPr>
          <a:xfrm>
            <a:off x="1836963" y="1825625"/>
            <a:ext cx="2930979" cy="4351338"/>
          </a:xfrm>
        </p:spPr>
      </p:pic>
      <p:pic>
        <p:nvPicPr>
          <p:cNvPr id="8" name="Content Placeholder 7">
            <a:extLst>
              <a:ext uri="{FF2B5EF4-FFF2-40B4-BE49-F238E27FC236}">
                <a16:creationId xmlns:a16="http://schemas.microsoft.com/office/drawing/2014/main" id="{71597740-B83B-45B4-9F0B-D7CF83918376}"/>
              </a:ext>
            </a:extLst>
          </p:cNvPr>
          <p:cNvPicPr>
            <a:picLocks noGrp="1" noChangeAspect="1"/>
          </p:cNvPicPr>
          <p:nvPr>
            <p:ph sz="half" idx="2"/>
          </p:nvPr>
        </p:nvPicPr>
        <p:blipFill>
          <a:blip r:embed="rId3"/>
          <a:stretch>
            <a:fillRect/>
          </a:stretch>
        </p:blipFill>
        <p:spPr>
          <a:xfrm>
            <a:off x="6735535" y="1825625"/>
            <a:ext cx="2930979" cy="4351338"/>
          </a:xfrm>
        </p:spPr>
      </p:pic>
    </p:spTree>
    <p:extLst>
      <p:ext uri="{BB962C8B-B14F-4D97-AF65-F5344CB8AC3E}">
        <p14:creationId xmlns:p14="http://schemas.microsoft.com/office/powerpoint/2010/main" val="389384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F52B-DCA6-42AD-9D5B-FA489A53145E}"/>
              </a:ext>
            </a:extLst>
          </p:cNvPr>
          <p:cNvSpPr>
            <a:spLocks noGrp="1"/>
          </p:cNvSpPr>
          <p:nvPr>
            <p:ph type="title"/>
          </p:nvPr>
        </p:nvSpPr>
        <p:spPr/>
        <p:txBody>
          <a:bodyPr/>
          <a:lstStyle/>
          <a:p>
            <a:r>
              <a:rPr lang="en-US" dirty="0"/>
              <a:t>Challenges in Rural Area</a:t>
            </a:r>
          </a:p>
        </p:txBody>
      </p:sp>
      <p:sp>
        <p:nvSpPr>
          <p:cNvPr id="4" name="TextBox 3">
            <a:extLst>
              <a:ext uri="{FF2B5EF4-FFF2-40B4-BE49-F238E27FC236}">
                <a16:creationId xmlns:a16="http://schemas.microsoft.com/office/drawing/2014/main" id="{75083AB7-22CD-4B43-8CF7-5C80D837392E}"/>
              </a:ext>
            </a:extLst>
          </p:cNvPr>
          <p:cNvSpPr txBox="1"/>
          <p:nvPr/>
        </p:nvSpPr>
        <p:spPr>
          <a:xfrm>
            <a:off x="1289957" y="1779814"/>
            <a:ext cx="9666514" cy="3970318"/>
          </a:xfrm>
          <a:prstGeom prst="rect">
            <a:avLst/>
          </a:prstGeom>
          <a:noFill/>
        </p:spPr>
        <p:txBody>
          <a:bodyPr wrap="square" rtlCol="0">
            <a:spAutoFit/>
          </a:bodyPr>
          <a:lstStyle/>
          <a:p>
            <a:r>
              <a:rPr lang="en-US" dirty="0"/>
              <a:t>The challenges you will find in many rural communities, where so many people don’t have access of computers, so you will have to start from scratch training people on using computers and smartphones, You can spend more time training community on using these tools.</a:t>
            </a:r>
          </a:p>
          <a:p>
            <a:endParaRPr lang="en-US" dirty="0"/>
          </a:p>
          <a:p>
            <a:r>
              <a:rPr lang="en-US" dirty="0"/>
              <a:t>Bridging the Gap of the rural communities have by empowering more Youth especially Girls and Women into Technology literacy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566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6CD9-4227-4D69-A656-0019AC2C798E}"/>
              </a:ext>
            </a:extLst>
          </p:cNvPr>
          <p:cNvSpPr>
            <a:spLocks noGrp="1"/>
          </p:cNvSpPr>
          <p:nvPr>
            <p:ph type="title"/>
          </p:nvPr>
        </p:nvSpPr>
        <p:spPr/>
        <p:txBody>
          <a:bodyPr/>
          <a:lstStyle/>
          <a:p>
            <a:r>
              <a:rPr lang="en-US" dirty="0"/>
              <a:t>Technology literacy Gap in Rural communities</a:t>
            </a:r>
          </a:p>
        </p:txBody>
      </p:sp>
      <p:pic>
        <p:nvPicPr>
          <p:cNvPr id="6" name="Content Placeholder 5">
            <a:extLst>
              <a:ext uri="{FF2B5EF4-FFF2-40B4-BE49-F238E27FC236}">
                <a16:creationId xmlns:a16="http://schemas.microsoft.com/office/drawing/2014/main" id="{90ECF81D-031F-48C2-B52F-4681EB3C66C1}"/>
              </a:ext>
            </a:extLst>
          </p:cNvPr>
          <p:cNvPicPr>
            <a:picLocks noGrp="1" noChangeAspect="1"/>
          </p:cNvPicPr>
          <p:nvPr>
            <p:ph sz="half" idx="1"/>
          </p:nvPr>
        </p:nvPicPr>
        <p:blipFill>
          <a:blip r:embed="rId2"/>
          <a:stretch>
            <a:fillRect/>
          </a:stretch>
        </p:blipFill>
        <p:spPr>
          <a:xfrm>
            <a:off x="838200" y="2058194"/>
            <a:ext cx="5181600" cy="3886200"/>
          </a:xfrm>
        </p:spPr>
      </p:pic>
      <p:pic>
        <p:nvPicPr>
          <p:cNvPr id="8" name="Content Placeholder 7">
            <a:extLst>
              <a:ext uri="{FF2B5EF4-FFF2-40B4-BE49-F238E27FC236}">
                <a16:creationId xmlns:a16="http://schemas.microsoft.com/office/drawing/2014/main" id="{0E1550D0-8575-4D6E-93D8-F1C38A309A2F}"/>
              </a:ext>
            </a:extLst>
          </p:cNvPr>
          <p:cNvPicPr>
            <a:picLocks noGrp="1" noChangeAspect="1"/>
          </p:cNvPicPr>
          <p:nvPr>
            <p:ph sz="half" idx="2"/>
          </p:nvPr>
        </p:nvPicPr>
        <p:blipFill>
          <a:blip r:embed="rId3"/>
          <a:stretch>
            <a:fillRect/>
          </a:stretch>
        </p:blipFill>
        <p:spPr>
          <a:xfrm>
            <a:off x="6172200" y="2058194"/>
            <a:ext cx="5181600" cy="3886200"/>
          </a:xfrm>
        </p:spPr>
      </p:pic>
    </p:spTree>
    <p:extLst>
      <p:ext uri="{BB962C8B-B14F-4D97-AF65-F5344CB8AC3E}">
        <p14:creationId xmlns:p14="http://schemas.microsoft.com/office/powerpoint/2010/main" val="2821719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13024</TotalTime>
  <Words>825</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Mapping health center facilities in Mugumu-Serengeti</vt:lpstr>
      <vt:lpstr>Health center facilities</vt:lpstr>
      <vt:lpstr>Communities condition </vt:lpstr>
      <vt:lpstr>Problems </vt:lpstr>
      <vt:lpstr>Questions ???</vt:lpstr>
      <vt:lpstr>Addressing the problem</vt:lpstr>
      <vt:lpstr>Example of Open tools Used</vt:lpstr>
      <vt:lpstr>Challenges in Rural Area</vt:lpstr>
      <vt:lpstr>Technology literacy Gap in Rural communities</vt:lpstr>
      <vt:lpstr>Methods:</vt:lpstr>
      <vt:lpstr>Training sessions</vt:lpstr>
      <vt:lpstr>Training partners</vt:lpstr>
      <vt:lpstr>GOALS</vt:lpstr>
      <vt:lpstr>Adding local knowledge by using Smartphone apps</vt:lpstr>
      <vt:lpstr>Sample of Collected data</vt:lpstr>
      <vt:lpstr>Special thanks </vt:lpstr>
      <vt:lpstr>For support</vt:lpstr>
      <vt:lpstr>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health center facilities in Mugumu-Serengeti</dc:title>
  <dc:creator>Herry kasunga</dc:creator>
  <cp:lastModifiedBy>Herry kasunga</cp:lastModifiedBy>
  <cp:revision>29</cp:revision>
  <dcterms:created xsi:type="dcterms:W3CDTF">2021-11-03T06:16:02Z</dcterms:created>
  <dcterms:modified xsi:type="dcterms:W3CDTF">2021-11-12T07:20:55Z</dcterms:modified>
</cp:coreProperties>
</file>