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345" r:id="rId3"/>
    <p:sldId id="346" r:id="rId4"/>
    <p:sldId id="366" r:id="rId5"/>
    <p:sldId id="357" r:id="rId6"/>
    <p:sldId id="353" r:id="rId7"/>
    <p:sldId id="365" r:id="rId8"/>
    <p:sldId id="3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938" autoAdjust="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A59B1-3BFE-4094-856F-4E2D8FBFABFE}"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21661-456C-40DE-A386-74C4AFF2BEB0}" type="slidenum">
              <a:rPr lang="en-US" smtClean="0"/>
              <a:t>‹#›</a:t>
            </a:fld>
            <a:endParaRPr lang="en-US"/>
          </a:p>
        </p:txBody>
      </p:sp>
    </p:spTree>
    <p:extLst>
      <p:ext uri="{BB962C8B-B14F-4D97-AF65-F5344CB8AC3E}">
        <p14:creationId xmlns:p14="http://schemas.microsoft.com/office/powerpoint/2010/main" val="332961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21661-456C-40DE-A386-74C4AFF2BEB0}" type="slidenum">
              <a:rPr lang="en-US" smtClean="0"/>
              <a:t>1</a:t>
            </a:fld>
            <a:endParaRPr lang="en-US"/>
          </a:p>
        </p:txBody>
      </p:sp>
    </p:spTree>
    <p:extLst>
      <p:ext uri="{BB962C8B-B14F-4D97-AF65-F5344CB8AC3E}">
        <p14:creationId xmlns:p14="http://schemas.microsoft.com/office/powerpoint/2010/main" val="229470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21661-456C-40DE-A386-74C4AFF2BEB0}" type="slidenum">
              <a:rPr lang="en-US" smtClean="0"/>
              <a:t>2</a:t>
            </a:fld>
            <a:endParaRPr lang="en-US"/>
          </a:p>
        </p:txBody>
      </p:sp>
    </p:spTree>
    <p:extLst>
      <p:ext uri="{BB962C8B-B14F-4D97-AF65-F5344CB8AC3E}">
        <p14:creationId xmlns:p14="http://schemas.microsoft.com/office/powerpoint/2010/main" val="346539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21661-456C-40DE-A386-74C4AFF2BEB0}" type="slidenum">
              <a:rPr lang="en-US" smtClean="0"/>
              <a:t>3</a:t>
            </a:fld>
            <a:endParaRPr lang="en-US"/>
          </a:p>
        </p:txBody>
      </p:sp>
    </p:spTree>
    <p:extLst>
      <p:ext uri="{BB962C8B-B14F-4D97-AF65-F5344CB8AC3E}">
        <p14:creationId xmlns:p14="http://schemas.microsoft.com/office/powerpoint/2010/main" val="105096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21661-456C-40DE-A386-74C4AFF2BEB0}" type="slidenum">
              <a:rPr lang="en-US" smtClean="0"/>
              <a:t>5</a:t>
            </a:fld>
            <a:endParaRPr lang="en-US"/>
          </a:p>
        </p:txBody>
      </p:sp>
    </p:spTree>
    <p:extLst>
      <p:ext uri="{BB962C8B-B14F-4D97-AF65-F5344CB8AC3E}">
        <p14:creationId xmlns:p14="http://schemas.microsoft.com/office/powerpoint/2010/main" val="285295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21661-456C-40DE-A386-74C4AFF2BEB0}" type="slidenum">
              <a:rPr lang="en-US" smtClean="0"/>
              <a:t>6</a:t>
            </a:fld>
            <a:endParaRPr lang="en-US"/>
          </a:p>
        </p:txBody>
      </p:sp>
    </p:spTree>
    <p:extLst>
      <p:ext uri="{BB962C8B-B14F-4D97-AF65-F5344CB8AC3E}">
        <p14:creationId xmlns:p14="http://schemas.microsoft.com/office/powerpoint/2010/main" val="173708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21661-456C-40DE-A386-74C4AFF2BEB0}" type="slidenum">
              <a:rPr lang="en-US" smtClean="0"/>
              <a:t>7</a:t>
            </a:fld>
            <a:endParaRPr lang="en-US"/>
          </a:p>
        </p:txBody>
      </p:sp>
    </p:spTree>
    <p:extLst>
      <p:ext uri="{BB962C8B-B14F-4D97-AF65-F5344CB8AC3E}">
        <p14:creationId xmlns:p14="http://schemas.microsoft.com/office/powerpoint/2010/main" val="263087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21661-456C-40DE-A386-74C4AFF2BEB0}" type="slidenum">
              <a:rPr lang="en-US" smtClean="0"/>
              <a:t>8</a:t>
            </a:fld>
            <a:endParaRPr lang="en-US"/>
          </a:p>
        </p:txBody>
      </p:sp>
    </p:spTree>
    <p:extLst>
      <p:ext uri="{BB962C8B-B14F-4D97-AF65-F5344CB8AC3E}">
        <p14:creationId xmlns:p14="http://schemas.microsoft.com/office/powerpoint/2010/main" val="326880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F43A75-3301-4F2C-8D27-4C5C68CFB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97720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F43A75-3301-4F2C-8D27-4C5C68CFB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129288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F43A75-3301-4F2C-8D27-4C5C68CFB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F41F-C21C-4AA6-82E9-C750B03E949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4050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F43A75-3301-4F2C-8D27-4C5C68CFB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4000563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F43A75-3301-4F2C-8D27-4C5C68CFB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F41F-C21C-4AA6-82E9-C750B03E949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5993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F43A75-3301-4F2C-8D27-4C5C68CFB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3033784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F43A75-3301-4F2C-8D27-4C5C68CFB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241975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F43A75-3301-4F2C-8D27-4C5C68CFB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103542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F43A75-3301-4F2C-8D27-4C5C68CFB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134516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F43A75-3301-4F2C-8D27-4C5C68CFB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172330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F43A75-3301-4F2C-8D27-4C5C68CFBA9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108916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F43A75-3301-4F2C-8D27-4C5C68CFBA93}"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140098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F43A75-3301-4F2C-8D27-4C5C68CFBA93}"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317980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43A75-3301-4F2C-8D27-4C5C68CFBA93}"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74082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F43A75-3301-4F2C-8D27-4C5C68CFBA9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124511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F43A75-3301-4F2C-8D27-4C5C68CFBA9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BF41F-C21C-4AA6-82E9-C750B03E9491}" type="slidenum">
              <a:rPr lang="en-US" smtClean="0"/>
              <a:t>‹#›</a:t>
            </a:fld>
            <a:endParaRPr lang="en-US"/>
          </a:p>
        </p:txBody>
      </p:sp>
    </p:spTree>
    <p:extLst>
      <p:ext uri="{BB962C8B-B14F-4D97-AF65-F5344CB8AC3E}">
        <p14:creationId xmlns:p14="http://schemas.microsoft.com/office/powerpoint/2010/main" val="22946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F43A75-3301-4F2C-8D27-4C5C68CFBA93}" type="datetimeFigureOut">
              <a:rPr lang="en-US" smtClean="0"/>
              <a:t>11/16/2021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0BF41F-C21C-4AA6-82E9-C750B03E9491}" type="slidenum">
              <a:rPr lang="en-US" smtClean="0"/>
              <a:t>‹#›</a:t>
            </a:fld>
            <a:endParaRPr lang="en-US"/>
          </a:p>
        </p:txBody>
      </p:sp>
    </p:spTree>
    <p:extLst>
      <p:ext uri="{BB962C8B-B14F-4D97-AF65-F5344CB8AC3E}">
        <p14:creationId xmlns:p14="http://schemas.microsoft.com/office/powerpoint/2010/main" val="828033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090" y="1295930"/>
            <a:ext cx="3867419" cy="1917533"/>
          </a:xfrm>
          <a:prstGeom prst="rect">
            <a:avLst/>
          </a:prstGeom>
        </p:spPr>
      </p:pic>
      <p:sp>
        <p:nvSpPr>
          <p:cNvPr id="3" name="AutoShape 2" descr="OpenMap Development Tanza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1867396" y="3644054"/>
            <a:ext cx="6807200" cy="2212216"/>
          </a:xfrm>
          <a:prstGeom prst="rect">
            <a:avLst/>
          </a:prstGeom>
        </p:spPr>
        <p:txBody>
          <a:bodyPr vert="horz" lIns="91440" tIns="45720" rIns="91440" bIns="45720" rtlCol="0" anchor="b">
            <a:normAutofit fontScale="5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smtClean="0"/>
              <a:t/>
            </a:r>
            <a:br>
              <a:rPr lang="en-US" sz="2000" b="1" dirty="0" smtClean="0"/>
            </a:br>
            <a:r>
              <a:rPr lang="en-US" b="1" dirty="0">
                <a:solidFill>
                  <a:schemeClr val="tx1"/>
                </a:solidFill>
              </a:rPr>
              <a:t>Mapping Nutrition Interventions and the Most Vulnerable Households in </a:t>
            </a:r>
            <a:r>
              <a:rPr lang="en-US" b="1" dirty="0" err="1">
                <a:solidFill>
                  <a:schemeClr val="tx1"/>
                </a:solidFill>
              </a:rPr>
              <a:t>Bukoba</a:t>
            </a:r>
            <a:r>
              <a:rPr lang="en-US" b="1" dirty="0">
                <a:solidFill>
                  <a:schemeClr val="tx1"/>
                </a:solidFill>
              </a:rPr>
              <a:t> </a:t>
            </a:r>
            <a:r>
              <a:rPr lang="en-US" b="1" dirty="0" smtClean="0">
                <a:solidFill>
                  <a:schemeClr val="tx1"/>
                </a:solidFill>
              </a:rPr>
              <a:t>Municipal, </a:t>
            </a:r>
            <a:r>
              <a:rPr lang="en-US" b="1" dirty="0" err="1" smtClean="0">
                <a:solidFill>
                  <a:schemeClr val="tx1"/>
                </a:solidFill>
              </a:rPr>
              <a:t>Kagera</a:t>
            </a:r>
            <a:r>
              <a:rPr lang="en-US" b="1" dirty="0" smtClean="0">
                <a:solidFill>
                  <a:schemeClr val="tx1"/>
                </a:solidFill>
              </a:rPr>
              <a:t> Region, </a:t>
            </a:r>
          </a:p>
          <a:p>
            <a:pPr algn="ctr"/>
            <a:r>
              <a:rPr lang="en-US" sz="5500" b="1" dirty="0" smtClean="0">
                <a:solidFill>
                  <a:schemeClr val="tx1"/>
                </a:solidFill>
              </a:rPr>
              <a:t>TANZANIA.</a:t>
            </a:r>
            <a:endParaRPr lang="en-US" sz="5500" b="1" dirty="0">
              <a:solidFill>
                <a:schemeClr val="tx1"/>
              </a:solidFill>
            </a:endParaRPr>
          </a:p>
        </p:txBody>
      </p:sp>
    </p:spTree>
    <p:extLst>
      <p:ext uri="{BB962C8B-B14F-4D97-AF65-F5344CB8AC3E}">
        <p14:creationId xmlns:p14="http://schemas.microsoft.com/office/powerpoint/2010/main" val="131001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aga khan hospital tanza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356" y="7937"/>
            <a:ext cx="2467836" cy="1223596"/>
          </a:xfrm>
          <a:prstGeom prst="rect">
            <a:avLst/>
          </a:prstGeom>
        </p:spPr>
      </p:pic>
      <p:sp>
        <p:nvSpPr>
          <p:cNvPr id="12" name="Content Placeholder 2"/>
          <p:cNvSpPr txBox="1">
            <a:spLocks/>
          </p:cNvSpPr>
          <p:nvPr/>
        </p:nvSpPr>
        <p:spPr>
          <a:xfrm>
            <a:off x="261257" y="1358537"/>
            <a:ext cx="9468510" cy="52121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smtClean="0">
                <a:solidFill>
                  <a:srgbClr val="92D050"/>
                </a:solidFill>
              </a:rPr>
              <a:t>Introduction</a:t>
            </a:r>
            <a:endParaRPr lang="en-US" b="1" dirty="0">
              <a:solidFill>
                <a:srgbClr val="92D050"/>
              </a:solidFill>
            </a:endParaRPr>
          </a:p>
          <a:p>
            <a:pPr lvl="0" algn="just"/>
            <a:r>
              <a:rPr lang="en-US" sz="2000" dirty="0"/>
              <a:t>Agri Thamani Foundation is National Registered NGO in Tanzania which uses innovative and sustainable approaches to add value interventions to fight </a:t>
            </a:r>
            <a:r>
              <a:rPr lang="en-US" sz="2000" dirty="0" smtClean="0"/>
              <a:t>against malnutrition in Tanzania</a:t>
            </a:r>
            <a:endParaRPr lang="en-US" sz="2000" dirty="0"/>
          </a:p>
          <a:p>
            <a:pPr algn="just"/>
            <a:r>
              <a:rPr lang="en-US" sz="2000" dirty="0"/>
              <a:t>Agri Thamani’s became part of OSM community and won a micro grant from HOTOSM through Open Map Development Tanzania (OMDTZ) under the project known as; “Mapping Nutrition Interventions and the Most Vulnerable Households in Bukoba Municipal</a:t>
            </a:r>
            <a:r>
              <a:rPr lang="en-US" sz="2000" dirty="0" smtClean="0"/>
              <a:t>”</a:t>
            </a:r>
          </a:p>
          <a:p>
            <a:pPr algn="just"/>
            <a:r>
              <a:rPr lang="en-US" sz="2000" dirty="0" smtClean="0"/>
              <a:t>The </a:t>
            </a:r>
            <a:r>
              <a:rPr lang="en-US" sz="2000" dirty="0"/>
              <a:t>project is mapping and collecting different data from vulnerable households, secondary schools, health centers and community gardens in streets and secondary schools using ODK, monitor field officers using Kobo tool box, uploading the generated data using JOSM, and lastly, using spatial data (QGIS) to develop evidence-based advocacy to </a:t>
            </a:r>
            <a:r>
              <a:rPr lang="en-US" sz="2000" dirty="0" smtClean="0"/>
              <a:t>multi-stakeholders</a:t>
            </a:r>
            <a:endParaRPr lang="en-US" sz="2000" dirty="0"/>
          </a:p>
          <a:p>
            <a:pPr lvl="0" algn="just"/>
            <a:endParaRPr lang="en-US" dirty="0"/>
          </a:p>
          <a:p>
            <a:pPr marL="0" indent="0">
              <a:buFont typeface="Wingdings 3" charset="2"/>
              <a:buNone/>
            </a:pPr>
            <a:endParaRPr lang="en-US" dirty="0"/>
          </a:p>
          <a:p>
            <a:pPr marL="0" indent="0">
              <a:buFont typeface="Wingdings 3" charset="2"/>
              <a:buNone/>
            </a:pPr>
            <a:endParaRPr lang="en-US" sz="2000" dirty="0"/>
          </a:p>
          <a:p>
            <a:pPr marL="0" indent="0">
              <a:buFont typeface="Wingdings 3" charset="2"/>
              <a:buNone/>
            </a:pPr>
            <a:endParaRPr lang="en-US" sz="2000" dirty="0"/>
          </a:p>
          <a:p>
            <a:pPr marL="0" indent="0">
              <a:buFont typeface="Wingdings 3" charset="2"/>
              <a:buNone/>
            </a:pPr>
            <a:endParaRPr lang="en-US" sz="2000" dirty="0"/>
          </a:p>
          <a:p>
            <a:pPr marL="0" indent="0">
              <a:buFont typeface="Wingdings 3" charset="2"/>
              <a:buNone/>
            </a:pPr>
            <a:endParaRPr lang="en-US" sz="2000" dirty="0"/>
          </a:p>
        </p:txBody>
      </p:sp>
    </p:spTree>
    <p:extLst>
      <p:ext uri="{BB962C8B-B14F-4D97-AF65-F5344CB8AC3E}">
        <p14:creationId xmlns:p14="http://schemas.microsoft.com/office/powerpoint/2010/main" val="61802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aga khan hospital tanza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idx="1"/>
          </p:nvPr>
        </p:nvSpPr>
        <p:spPr>
          <a:xfrm>
            <a:off x="307974" y="1415337"/>
            <a:ext cx="9864725" cy="5302963"/>
          </a:xfrm>
        </p:spPr>
        <p:txBody>
          <a:bodyPr>
            <a:normAutofit/>
          </a:bodyPr>
          <a:lstStyle/>
          <a:p>
            <a:pPr marL="0" indent="0">
              <a:buNone/>
            </a:pPr>
            <a:r>
              <a:rPr lang="en-US" b="1" dirty="0" smtClean="0">
                <a:solidFill>
                  <a:srgbClr val="92D050"/>
                </a:solidFill>
              </a:rPr>
              <a:t>Achievements</a:t>
            </a:r>
            <a:endParaRPr lang="en-US" b="1" dirty="0">
              <a:solidFill>
                <a:srgbClr val="92D050"/>
              </a:solidFill>
            </a:endParaRPr>
          </a:p>
          <a:p>
            <a:r>
              <a:rPr lang="en-US" dirty="0" smtClean="0"/>
              <a:t>Agri Thamani have </a:t>
            </a:r>
            <a:r>
              <a:rPr lang="en-US" dirty="0"/>
              <a:t>been provided with an appropriate great level of support from OMDTZ in the implementation of  this project through online and </a:t>
            </a:r>
            <a:r>
              <a:rPr lang="en-US" dirty="0" smtClean="0"/>
              <a:t>physical trainings </a:t>
            </a:r>
            <a:r>
              <a:rPr lang="en-US" dirty="0"/>
              <a:t>on how to collect data, uploading data to OSM, creating to create project in hot tasking manager and time to time </a:t>
            </a:r>
            <a:r>
              <a:rPr lang="en-US" dirty="0" smtClean="0"/>
              <a:t>calling </a:t>
            </a:r>
            <a:r>
              <a:rPr lang="en-US" dirty="0"/>
              <a:t>to support the project in case of any </a:t>
            </a:r>
            <a:r>
              <a:rPr lang="en-US" dirty="0" smtClean="0"/>
              <a:t>challenge</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356" y="7937"/>
            <a:ext cx="2467836" cy="122359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836" y="3060700"/>
            <a:ext cx="4876800" cy="3657600"/>
          </a:xfrm>
          <a:prstGeom prst="rect">
            <a:avLst/>
          </a:prstGeom>
        </p:spPr>
      </p:pic>
      <p:pic>
        <p:nvPicPr>
          <p:cNvPr id="6" name="Picture 5"/>
          <p:cNvPicPr>
            <a:picLocks noChangeAspect="1"/>
          </p:cNvPicPr>
          <p:nvPr/>
        </p:nvPicPr>
        <p:blipFill>
          <a:blip r:embed="rId5"/>
          <a:stretch>
            <a:fillRect/>
          </a:stretch>
        </p:blipFill>
        <p:spPr>
          <a:xfrm>
            <a:off x="6243636" y="3060700"/>
            <a:ext cx="2732089" cy="3642785"/>
          </a:xfrm>
          <a:prstGeom prst="rect">
            <a:avLst/>
          </a:prstGeom>
        </p:spPr>
      </p:pic>
    </p:spTree>
    <p:extLst>
      <p:ext uri="{BB962C8B-B14F-4D97-AF65-F5344CB8AC3E}">
        <p14:creationId xmlns:p14="http://schemas.microsoft.com/office/powerpoint/2010/main" val="333049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016001"/>
            <a:ext cx="8626302" cy="5025362"/>
          </a:xfrm>
        </p:spPr>
        <p:txBody>
          <a:bodyPr>
            <a:normAutofit fontScale="92500" lnSpcReduction="10000"/>
          </a:bodyPr>
          <a:lstStyle/>
          <a:p>
            <a:pPr marL="0" indent="0">
              <a:buNone/>
            </a:pPr>
            <a:r>
              <a:rPr lang="en-US" dirty="0" smtClean="0">
                <a:solidFill>
                  <a:schemeClr val="accent1"/>
                </a:solidFill>
              </a:rPr>
              <a:t>Achievements</a:t>
            </a:r>
          </a:p>
          <a:p>
            <a:r>
              <a:rPr lang="en-US" dirty="0" smtClean="0"/>
              <a:t>As </a:t>
            </a:r>
            <a:r>
              <a:rPr lang="en-US" dirty="0"/>
              <a:t>an organization we have gained </a:t>
            </a:r>
            <a:r>
              <a:rPr lang="en-US" dirty="0" smtClean="0"/>
              <a:t>many </a:t>
            </a:r>
            <a:r>
              <a:rPr lang="en-US" dirty="0"/>
              <a:t>learnings over this first half of the grant </a:t>
            </a:r>
            <a:r>
              <a:rPr lang="en-US" dirty="0" smtClean="0"/>
              <a:t>period, this </a:t>
            </a:r>
            <a:r>
              <a:rPr lang="en-US" dirty="0"/>
              <a:t>is our first project to conduct in the community where we learn on how to use OpenStreetMap to map areas of our </a:t>
            </a:r>
            <a:r>
              <a:rPr lang="en-US" dirty="0" smtClean="0"/>
              <a:t>interventions</a:t>
            </a:r>
          </a:p>
          <a:p>
            <a:r>
              <a:rPr lang="en-US" dirty="0" smtClean="0"/>
              <a:t>We </a:t>
            </a:r>
            <a:r>
              <a:rPr lang="en-US" dirty="0"/>
              <a:t>are now able to use Maps.me tool for mapping, ODK for data collection and to serve our </a:t>
            </a:r>
            <a:r>
              <a:rPr lang="en-US" dirty="0" smtClean="0"/>
              <a:t>data</a:t>
            </a:r>
          </a:p>
          <a:p>
            <a:r>
              <a:rPr lang="en-US" dirty="0"/>
              <a:t>This project provides a great impact to the community outreach and  expands OSM communities and data Sharing as vulnerable households are added to Open Street Map and can be reached through </a:t>
            </a:r>
            <a:r>
              <a:rPr lang="en-US" dirty="0" smtClean="0"/>
              <a:t>map</a:t>
            </a:r>
          </a:p>
          <a:p>
            <a:r>
              <a:rPr lang="en-US" dirty="0" smtClean="0"/>
              <a:t>It </a:t>
            </a:r>
            <a:r>
              <a:rPr lang="en-US" dirty="0"/>
              <a:t>also helps to use </a:t>
            </a:r>
            <a:r>
              <a:rPr lang="en-US" dirty="0" smtClean="0"/>
              <a:t>spatial </a:t>
            </a:r>
            <a:r>
              <a:rPr lang="en-US" dirty="0"/>
              <a:t>data to add value to our organization's  advocacy activities to decision makers, stakeholders, and community </a:t>
            </a:r>
            <a:r>
              <a:rPr lang="en-US" dirty="0" smtClean="0"/>
              <a:t>members </a:t>
            </a:r>
            <a:endParaRPr lang="en-US" dirty="0"/>
          </a:p>
          <a:p>
            <a:r>
              <a:rPr lang="en-US" dirty="0"/>
              <a:t/>
            </a:r>
            <a:br>
              <a:rPr lang="en-US" dirty="0"/>
            </a:br>
            <a:r>
              <a:rPr lang="en-US" dirty="0"/>
              <a:t>The data that’s been collected during the project helps Local Government Authorities working to end malnutrition in Bukoba Municipal Council because we have involved government </a:t>
            </a:r>
            <a:r>
              <a:rPr lang="en-US" dirty="0" smtClean="0"/>
              <a:t>leaders( Ward and Sub-Ward Executive Officers) </a:t>
            </a:r>
            <a:r>
              <a:rPr lang="en-US" dirty="0"/>
              <a:t>in identifying areas with vulnerable households for nutrition interventions</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196363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aga khan hospital tanza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idx="1"/>
          </p:nvPr>
        </p:nvSpPr>
        <p:spPr>
          <a:xfrm>
            <a:off x="307974" y="1231534"/>
            <a:ext cx="10106025" cy="5626466"/>
          </a:xfrm>
        </p:spPr>
        <p:txBody>
          <a:bodyPr>
            <a:normAutofit/>
          </a:bodyPr>
          <a:lstStyle/>
          <a:p>
            <a:pPr marL="0" indent="0">
              <a:buNone/>
            </a:pPr>
            <a:r>
              <a:rPr lang="en-US" dirty="0">
                <a:solidFill>
                  <a:schemeClr val="accent1"/>
                </a:solidFill>
              </a:rPr>
              <a:t>Mappers Training</a:t>
            </a:r>
          </a:p>
          <a:p>
            <a:pPr marL="0" indent="0" algn="just">
              <a:buNone/>
            </a:pPr>
            <a:endParaRPr lang="en-US" sz="1600" b="1" dirty="0">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dirty="0"/>
              <a:t>Agri Thamani recruited and trained </a:t>
            </a:r>
            <a:r>
              <a:rPr lang="en-US" dirty="0" smtClean="0"/>
              <a:t>14 Community Health Workers as </a:t>
            </a:r>
            <a:r>
              <a:rPr lang="en-US" dirty="0"/>
              <a:t>field mappers/data collectors on ODK, </a:t>
            </a:r>
            <a:r>
              <a:rPr lang="en-US" dirty="0" smtClean="0"/>
              <a:t>who mapped </a:t>
            </a:r>
            <a:r>
              <a:rPr lang="en-US" dirty="0"/>
              <a:t>Nutrition Interventions to elders Vulnerable Households and community gardens in every street in Bukoba Municipality.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a:p>
            <a:pPr marL="0" indent="0">
              <a:buNone/>
            </a:pPr>
            <a:endParaRPr lang="en-US" sz="2000" dirty="0"/>
          </a:p>
          <a:p>
            <a:pPr marL="0" indent="0">
              <a:buNone/>
            </a:pPr>
            <a:endParaRPr lang="en-US" sz="2000" dirty="0"/>
          </a:p>
          <a:p>
            <a:pPr marL="0" indent="0">
              <a:buNone/>
            </a:pPr>
            <a:endParaRPr lang="en-US" sz="2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356" y="7937"/>
            <a:ext cx="2467836" cy="122359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2825750"/>
            <a:ext cx="4975225" cy="3731419"/>
          </a:xfrm>
          <a:prstGeom prst="rect">
            <a:avLst/>
          </a:prstGeom>
        </p:spPr>
      </p:pic>
      <p:pic>
        <p:nvPicPr>
          <p:cNvPr id="4" name="Picture 3"/>
          <p:cNvPicPr>
            <a:picLocks noChangeAspect="1"/>
          </p:cNvPicPr>
          <p:nvPr/>
        </p:nvPicPr>
        <p:blipFill>
          <a:blip r:embed="rId5"/>
          <a:stretch>
            <a:fillRect/>
          </a:stretch>
        </p:blipFill>
        <p:spPr>
          <a:xfrm>
            <a:off x="5283200" y="2830512"/>
            <a:ext cx="4968877" cy="3726657"/>
          </a:xfrm>
          <a:prstGeom prst="rect">
            <a:avLst/>
          </a:prstGeom>
        </p:spPr>
      </p:pic>
    </p:spTree>
    <p:extLst>
      <p:ext uri="{BB962C8B-B14F-4D97-AF65-F5344CB8AC3E}">
        <p14:creationId xmlns:p14="http://schemas.microsoft.com/office/powerpoint/2010/main" val="335717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aga khan hospital tanza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idx="1"/>
          </p:nvPr>
        </p:nvSpPr>
        <p:spPr>
          <a:xfrm>
            <a:off x="155574" y="1231534"/>
            <a:ext cx="10537825" cy="5470314"/>
          </a:xfrm>
        </p:spPr>
        <p:txBody>
          <a:bodyPr>
            <a:normAutofit/>
          </a:bodyPr>
          <a:lstStyle/>
          <a:p>
            <a:pPr marL="0" indent="0">
              <a:buNone/>
            </a:pPr>
            <a:endParaRPr lang="en-US" dirty="0" smtClean="0"/>
          </a:p>
          <a:p>
            <a:pPr marL="0" indent="0">
              <a:buNone/>
            </a:pPr>
            <a:r>
              <a:rPr lang="en-US" dirty="0" smtClean="0">
                <a:solidFill>
                  <a:schemeClr val="accent1"/>
                </a:solidFill>
              </a:rPr>
              <a:t>Mapathon Training</a:t>
            </a:r>
          </a:p>
          <a:p>
            <a:r>
              <a:rPr lang="en-US" dirty="0"/>
              <a:t>Agri Thamani </a:t>
            </a:r>
            <a:r>
              <a:rPr lang="en-US" dirty="0" smtClean="0"/>
              <a:t>trained and capacitated Local government leaders as new mappers </a:t>
            </a:r>
            <a:r>
              <a:rPr lang="en-US" dirty="0"/>
              <a:t>to spread the knowledge about OSM with the community </a:t>
            </a:r>
            <a:r>
              <a:rPr lang="en-US" dirty="0" smtClean="0"/>
              <a:t>so that can add </a:t>
            </a:r>
            <a:r>
              <a:rPr lang="en-US" dirty="0"/>
              <a:t>value to all efforts to end malnutrition and all its forms by using OSM related tools and </a:t>
            </a:r>
            <a:r>
              <a:rPr lang="en-US" dirty="0" smtClean="0"/>
              <a:t>data</a:t>
            </a:r>
          </a:p>
          <a:p>
            <a:pPr marL="0" indent="0">
              <a:buNone/>
            </a:pPr>
            <a:endParaRPr lang="en-US" sz="1200" dirty="0"/>
          </a:p>
          <a:p>
            <a:pPr marL="0" indent="0">
              <a:buNone/>
            </a:pPr>
            <a:endParaRPr lang="en-US" sz="1200" dirty="0"/>
          </a:p>
          <a:p>
            <a:pPr marL="0" indent="0">
              <a:buNone/>
            </a:pPr>
            <a:endParaRPr lang="en-US" sz="1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356" y="7937"/>
            <a:ext cx="2467836" cy="122359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75" y="2965270"/>
            <a:ext cx="5000625" cy="3736578"/>
          </a:xfrm>
          <a:prstGeom prst="rect">
            <a:avLst/>
          </a:prstGeom>
        </p:spPr>
      </p:pic>
      <p:pic>
        <p:nvPicPr>
          <p:cNvPr id="4" name="Picture 3"/>
          <p:cNvPicPr>
            <a:picLocks noChangeAspect="1"/>
          </p:cNvPicPr>
          <p:nvPr/>
        </p:nvPicPr>
        <p:blipFill>
          <a:blip r:embed="rId5"/>
          <a:stretch>
            <a:fillRect/>
          </a:stretch>
        </p:blipFill>
        <p:spPr>
          <a:xfrm>
            <a:off x="5067300" y="2965270"/>
            <a:ext cx="5130800" cy="3736580"/>
          </a:xfrm>
          <a:prstGeom prst="rect">
            <a:avLst/>
          </a:prstGeom>
        </p:spPr>
      </p:pic>
    </p:spTree>
    <p:extLst>
      <p:ext uri="{BB962C8B-B14F-4D97-AF65-F5344CB8AC3E}">
        <p14:creationId xmlns:p14="http://schemas.microsoft.com/office/powerpoint/2010/main" val="128392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aga khan hospital tanza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idx="1"/>
          </p:nvPr>
        </p:nvSpPr>
        <p:spPr>
          <a:xfrm>
            <a:off x="0" y="1231534"/>
            <a:ext cx="9563100" cy="5626465"/>
          </a:xfrm>
        </p:spPr>
        <p:txBody>
          <a:bodyPr>
            <a:normAutofit/>
          </a:bodyPr>
          <a:lstStyle/>
          <a:p>
            <a:pPr marL="0" indent="0" algn="ctr">
              <a:buNone/>
            </a:pPr>
            <a:r>
              <a:rPr lang="en-US" sz="1900" b="1" dirty="0">
                <a:solidFill>
                  <a:schemeClr val="tx1"/>
                </a:solidFill>
              </a:rPr>
              <a:t>Challenges during implementation of the </a:t>
            </a:r>
            <a:r>
              <a:rPr lang="en-US" sz="1900" b="1" dirty="0" smtClean="0">
                <a:solidFill>
                  <a:schemeClr val="tx1"/>
                </a:solidFill>
              </a:rPr>
              <a:t>project</a:t>
            </a:r>
            <a:endParaRPr lang="en-US" sz="1900" b="1" dirty="0">
              <a:solidFill>
                <a:schemeClr val="tx1"/>
              </a:solidFill>
            </a:endParaRPr>
          </a:p>
          <a:p>
            <a:pPr marL="0" indent="0">
              <a:buNone/>
            </a:pPr>
            <a:r>
              <a:rPr lang="en-US" sz="1900" dirty="0" smtClean="0">
                <a:solidFill>
                  <a:schemeClr val="accent1"/>
                </a:solidFill>
              </a:rPr>
              <a:t>The following are challenges occurred during </a:t>
            </a:r>
            <a:r>
              <a:rPr lang="en-US" sz="1900" dirty="0">
                <a:solidFill>
                  <a:schemeClr val="accent1"/>
                </a:solidFill>
              </a:rPr>
              <a:t>the project implementation</a:t>
            </a:r>
          </a:p>
          <a:p>
            <a:r>
              <a:rPr lang="en-US" sz="1900" dirty="0" smtClean="0"/>
              <a:t>All mappers/data collectors and our partners we trained in the areas of our interventions were their first time to engage in this project and they were no familiar in mapping</a:t>
            </a:r>
          </a:p>
          <a:p>
            <a:r>
              <a:rPr lang="en-US" sz="1900" dirty="0" smtClean="0"/>
              <a:t>Almost of our mappers/data collectors do not know how to use phone based devices for data collection which lead us to conduct many trainings and follow-up</a:t>
            </a:r>
          </a:p>
          <a:p>
            <a:r>
              <a:rPr lang="en-US" sz="1900" dirty="0" smtClean="0"/>
              <a:t>Many mappers are not familiar in using computers to add data in OSM which lead much time usage in adding data to the OSM through Mapathon activities </a:t>
            </a:r>
          </a:p>
          <a:p>
            <a:pPr marL="0" indent="0">
              <a:buNone/>
            </a:pPr>
            <a:endParaRPr lang="en-US" sz="1900" dirty="0" smtClean="0"/>
          </a:p>
          <a:p>
            <a:pPr marL="0" indent="0">
              <a:buNone/>
            </a:pPr>
            <a:endParaRPr lang="en-US" sz="1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356" y="7937"/>
            <a:ext cx="2467836" cy="1223596"/>
          </a:xfrm>
          <a:prstGeom prst="rect">
            <a:avLst/>
          </a:prstGeom>
        </p:spPr>
      </p:pic>
    </p:spTree>
    <p:extLst>
      <p:ext uri="{BB962C8B-B14F-4D97-AF65-F5344CB8AC3E}">
        <p14:creationId xmlns:p14="http://schemas.microsoft.com/office/powerpoint/2010/main" val="427412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aga khan hospital tanza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
          <p:cNvSpPr>
            <a:spLocks noGrp="1"/>
          </p:cNvSpPr>
          <p:nvPr>
            <p:ph idx="1"/>
          </p:nvPr>
        </p:nvSpPr>
        <p:spPr>
          <a:xfrm>
            <a:off x="0" y="1231534"/>
            <a:ext cx="9563100" cy="5626465"/>
          </a:xfrm>
        </p:spPr>
        <p:txBody>
          <a:bodyPr>
            <a:normAutofit/>
          </a:bodyPr>
          <a:lstStyle/>
          <a:p>
            <a:pPr marL="0" indent="0" algn="ctr">
              <a:buNone/>
            </a:pPr>
            <a:r>
              <a:rPr lang="en-US" sz="1900" b="1" dirty="0" smtClean="0">
                <a:solidFill>
                  <a:schemeClr val="tx1"/>
                </a:solidFill>
              </a:rPr>
              <a:t>Opportunities </a:t>
            </a:r>
            <a:endParaRPr lang="en-US" sz="1900" b="1" dirty="0">
              <a:solidFill>
                <a:schemeClr val="tx1"/>
              </a:solidFill>
            </a:endParaRPr>
          </a:p>
          <a:p>
            <a:pPr marL="0" indent="0">
              <a:buNone/>
            </a:pPr>
            <a:r>
              <a:rPr lang="en-US" sz="1900" dirty="0" smtClean="0">
                <a:solidFill>
                  <a:schemeClr val="accent1"/>
                </a:solidFill>
              </a:rPr>
              <a:t>The following are the opportunities together </a:t>
            </a:r>
          </a:p>
          <a:p>
            <a:r>
              <a:rPr lang="en-US" sz="1900" dirty="0" err="1" smtClean="0"/>
              <a:t>Kagera</a:t>
            </a:r>
            <a:r>
              <a:rPr lang="en-US" sz="1900" dirty="0" smtClean="0"/>
              <a:t> being a peripheral region there is huge potential for digitalization and use of open map data etc. </a:t>
            </a:r>
          </a:p>
          <a:p>
            <a:r>
              <a:rPr lang="en-US" sz="1900" dirty="0" smtClean="0"/>
              <a:t>There is a huge potential for using data mapped as an advocacy tool to inform decision making </a:t>
            </a:r>
          </a:p>
          <a:p>
            <a:r>
              <a:rPr lang="en-US" sz="1900" dirty="0" smtClean="0"/>
              <a:t>It is important to conduct digital literacy and digital skills training to communities in </a:t>
            </a:r>
            <a:r>
              <a:rPr lang="en-US" sz="1900" dirty="0" err="1" smtClean="0"/>
              <a:t>Kagera</a:t>
            </a:r>
            <a:r>
              <a:rPr lang="en-US" sz="1900" dirty="0" smtClean="0"/>
              <a:t> </a:t>
            </a:r>
          </a:p>
          <a:p>
            <a:pPr marL="0" indent="0">
              <a:buNone/>
            </a:pPr>
            <a:r>
              <a:rPr lang="en-US" sz="1900" dirty="0" smtClean="0">
                <a:solidFill>
                  <a:schemeClr val="accent1"/>
                </a:solidFill>
              </a:rPr>
              <a:t>Action taken following above opportunities </a:t>
            </a:r>
            <a:endParaRPr lang="en-US" sz="1900" dirty="0" smtClean="0"/>
          </a:p>
          <a:p>
            <a:r>
              <a:rPr lang="en-US" sz="1900" dirty="0" smtClean="0"/>
              <a:t>As a long term solution, Hon. </a:t>
            </a:r>
            <a:r>
              <a:rPr lang="en-US" sz="1900" dirty="0" err="1" smtClean="0"/>
              <a:t>Neema</a:t>
            </a:r>
            <a:r>
              <a:rPr lang="en-US" sz="1900" dirty="0" smtClean="0"/>
              <a:t> </a:t>
            </a:r>
            <a:r>
              <a:rPr lang="en-US" sz="1900" dirty="0" err="1" smtClean="0"/>
              <a:t>Lugangira</a:t>
            </a:r>
            <a:r>
              <a:rPr lang="en-US" sz="1900" dirty="0" smtClean="0"/>
              <a:t> (MP), Founder of </a:t>
            </a:r>
            <a:r>
              <a:rPr lang="en-US" sz="1900" dirty="0" err="1" smtClean="0"/>
              <a:t>Agri</a:t>
            </a:r>
            <a:r>
              <a:rPr lang="en-US" sz="1900" dirty="0" smtClean="0"/>
              <a:t> </a:t>
            </a:r>
            <a:r>
              <a:rPr lang="en-US" sz="1900" dirty="0" err="1" smtClean="0"/>
              <a:t>Thamani</a:t>
            </a:r>
            <a:r>
              <a:rPr lang="en-US" sz="1900" dirty="0" smtClean="0"/>
              <a:t> Foundation started the </a:t>
            </a:r>
            <a:r>
              <a:rPr lang="en-US" sz="1900" dirty="0" err="1" smtClean="0"/>
              <a:t>Omuka</a:t>
            </a:r>
            <a:r>
              <a:rPr lang="en-US" sz="1900" dirty="0" smtClean="0"/>
              <a:t> Hub that aims to bridge the rural digital gaps </a:t>
            </a:r>
          </a:p>
          <a:p>
            <a:r>
              <a:rPr lang="en-US" sz="1900" dirty="0" err="1" smtClean="0"/>
              <a:t>Omuka</a:t>
            </a:r>
            <a:r>
              <a:rPr lang="en-US" sz="1900" dirty="0" smtClean="0"/>
              <a:t> Hub Office is situated in </a:t>
            </a:r>
            <a:r>
              <a:rPr lang="en-US" sz="1900" dirty="0" err="1" smtClean="0"/>
              <a:t>Bukoba</a:t>
            </a:r>
            <a:r>
              <a:rPr lang="en-US" sz="1900" dirty="0" smtClean="0"/>
              <a:t>, </a:t>
            </a:r>
            <a:r>
              <a:rPr lang="en-US" sz="1900" dirty="0" err="1" smtClean="0"/>
              <a:t>Kagera</a:t>
            </a:r>
            <a:r>
              <a:rPr lang="en-US" sz="1900" dirty="0" smtClean="0"/>
              <a:t> and has a team of 4 and will be launched in November 2021 </a:t>
            </a:r>
          </a:p>
          <a:p>
            <a:endParaRPr lang="en-US" sz="1900" dirty="0" smtClean="0"/>
          </a:p>
          <a:p>
            <a:pPr marL="0" indent="0">
              <a:buNone/>
            </a:pPr>
            <a:endParaRPr lang="en-US" sz="1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356" y="7937"/>
            <a:ext cx="2467836" cy="1223596"/>
          </a:xfrm>
          <a:prstGeom prst="rect">
            <a:avLst/>
          </a:prstGeom>
        </p:spPr>
      </p:pic>
    </p:spTree>
    <p:extLst>
      <p:ext uri="{BB962C8B-B14F-4D97-AF65-F5344CB8AC3E}">
        <p14:creationId xmlns:p14="http://schemas.microsoft.com/office/powerpoint/2010/main" val="42013794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Agri Thamani Mid Term Review</Template>
  <TotalTime>168</TotalTime>
  <Words>557</Words>
  <Application>Microsoft Office PowerPoint</Application>
  <PresentationFormat>Widescreen</PresentationFormat>
  <Paragraphs>49</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AGRI3</dc:creator>
  <cp:lastModifiedBy>nlugangira@agrithamani.org</cp:lastModifiedBy>
  <cp:revision>19</cp:revision>
  <dcterms:created xsi:type="dcterms:W3CDTF">2021-11-16T15:35:39Z</dcterms:created>
  <dcterms:modified xsi:type="dcterms:W3CDTF">2021-11-16T18:35:51Z</dcterms:modified>
</cp:coreProperties>
</file>